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4"/>
  </p:notesMasterIdLst>
  <p:sldIdLst>
    <p:sldId id="315" r:id="rId2"/>
    <p:sldId id="316" r:id="rId3"/>
    <p:sldId id="291" r:id="rId4"/>
    <p:sldId id="660" r:id="rId5"/>
    <p:sldId id="317" r:id="rId6"/>
    <p:sldId id="663" r:id="rId7"/>
    <p:sldId id="668" r:id="rId8"/>
    <p:sldId id="664" r:id="rId9"/>
    <p:sldId id="666" r:id="rId10"/>
    <p:sldId id="667" r:id="rId11"/>
    <p:sldId id="678" r:id="rId12"/>
    <p:sldId id="673" r:id="rId13"/>
    <p:sldId id="296" r:id="rId14"/>
    <p:sldId id="295" r:id="rId15"/>
    <p:sldId id="674" r:id="rId16"/>
    <p:sldId id="675" r:id="rId17"/>
    <p:sldId id="318" r:id="rId18"/>
    <p:sldId id="676" r:id="rId19"/>
    <p:sldId id="683" r:id="rId20"/>
    <p:sldId id="679" r:id="rId21"/>
    <p:sldId id="339" r:id="rId22"/>
    <p:sldId id="340" r:id="rId23"/>
    <p:sldId id="341" r:id="rId24"/>
    <p:sldId id="671" r:id="rId25"/>
    <p:sldId id="342" r:id="rId26"/>
    <p:sldId id="684" r:id="rId27"/>
    <p:sldId id="319" r:id="rId28"/>
    <p:sldId id="670" r:id="rId29"/>
    <p:sldId id="665" r:id="rId30"/>
    <p:sldId id="669" r:id="rId31"/>
    <p:sldId id="323" r:id="rId32"/>
    <p:sldId id="324" r:id="rId33"/>
    <p:sldId id="330" r:id="rId34"/>
    <p:sldId id="331" r:id="rId35"/>
    <p:sldId id="325" r:id="rId36"/>
    <p:sldId id="332" r:id="rId37"/>
    <p:sldId id="328" r:id="rId38"/>
    <p:sldId id="329" r:id="rId39"/>
    <p:sldId id="672" r:id="rId40"/>
    <p:sldId id="677" r:id="rId41"/>
    <p:sldId id="309" r:id="rId42"/>
    <p:sldId id="310" r:id="rId43"/>
  </p:sldIdLst>
  <p:sldSz cx="12192000" cy="6858000"/>
  <p:notesSz cx="6858000" cy="9144000"/>
  <p:embeddedFontLst>
    <p:embeddedFont>
      <p:font typeface="Arial Nova Cond" panose="020B0506020202020204" pitchFamily="3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Microsoft Tai Le" panose="020B0502040204020203" pitchFamily="34" charset="0"/>
      <p:regular r:id="rId53"/>
      <p:bold r:id="rId54"/>
    </p:embeddedFont>
    <p:embeddedFont>
      <p:font typeface="Palatino Linotype" panose="02040502050505030304" pitchFamily="18" charset="0"/>
      <p:regular r:id="rId55"/>
      <p:bold r:id="rId56"/>
      <p:italic r:id="rId57"/>
      <p:boldItalic r:id="rId58"/>
    </p:embeddedFont>
    <p:embeddedFont>
      <p:font typeface="Trebuchet MS" panose="020B0603020202020204" pitchFamily="34" charset="0"/>
      <p:regular r:id="rId59"/>
      <p:bold r:id="rId60"/>
      <p:italic r:id="rId61"/>
      <p:boldItalic r:id="rId62"/>
    </p:embeddedFont>
    <p:embeddedFont>
      <p:font typeface="Tw Cen MT Condensed" panose="020B0606020104020203" pitchFamily="34" charset="0"/>
      <p:regular r:id="rId63"/>
      <p:bold r:id="rId64"/>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ncen Figueroa" initials="NF" lastIdx="6" clrIdx="0">
    <p:extLst>
      <p:ext uri="{19B8F6BF-5375-455C-9EA6-DF929625EA0E}">
        <p15:presenceInfo xmlns:p15="http://schemas.microsoft.com/office/powerpoint/2012/main" userId="a744b3a406a397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653675"/>
    <a:srgbClr val="FFC000"/>
    <a:srgbClr val="ED7D31"/>
    <a:srgbClr val="7DB130"/>
    <a:srgbClr val="3F72BA"/>
    <a:srgbClr val="DEE32C"/>
    <a:srgbClr val="1B4B2F"/>
    <a:srgbClr val="379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3784" autoAdjust="0"/>
  </p:normalViewPr>
  <p:slideViewPr>
    <p:cSldViewPr snapToGrid="0">
      <p:cViewPr varScale="1">
        <p:scale>
          <a:sx n="69" d="100"/>
          <a:sy n="69" d="100"/>
        </p:scale>
        <p:origin x="43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s-ES_tradnl" b="1" dirty="0"/>
              <a:t>Total</a:t>
            </a:r>
          </a:p>
          <a:p>
            <a:pPr>
              <a:defRPr/>
            </a:pPr>
            <a:r>
              <a:rPr lang="es-ES_tradnl" dirty="0"/>
              <a:t>Promedio Índice de Conflictos Barriales. Escala 1="Nunca" a 5 ="Siempre"</a:t>
            </a:r>
            <a:endParaRPr lang="es-CL" dirty="0"/>
          </a:p>
        </c:rich>
      </c:tx>
      <c:layout>
        <c:manualLayout>
          <c:xMode val="edge"/>
          <c:yMode val="edge"/>
          <c:x val="0.19157894736842104"/>
          <c:y val="1.2598423947084238E-2"/>
        </c:manualLayout>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Hoja1!$B$1</c:f>
              <c:strCache>
                <c:ptCount val="1"/>
                <c:pt idx="0">
                  <c:v>Promedio de Conflicto Barrial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2016</c:v>
                </c:pt>
                <c:pt idx="1">
                  <c:v>2017</c:v>
                </c:pt>
                <c:pt idx="2">
                  <c:v>2018</c:v>
                </c:pt>
              </c:numCache>
            </c:numRef>
          </c:cat>
          <c:val>
            <c:numRef>
              <c:f>Hoja1!$B$2:$B$4</c:f>
              <c:numCache>
                <c:formatCode>0.0</c:formatCode>
                <c:ptCount val="3"/>
                <c:pt idx="0">
                  <c:v>1.8177000000000001</c:v>
                </c:pt>
                <c:pt idx="1">
                  <c:v>1.7036</c:v>
                </c:pt>
                <c:pt idx="2">
                  <c:v>1.7730999999999999</c:v>
                </c:pt>
              </c:numCache>
            </c:numRef>
          </c:val>
          <c:extLst>
            <c:ext xmlns:c16="http://schemas.microsoft.com/office/drawing/2014/chart" uri="{C3380CC4-5D6E-409C-BE32-E72D297353CC}">
              <c16:uniqueId val="{00000000-77BD-4808-8C1D-AF393CB0E1B9}"/>
            </c:ext>
          </c:extLst>
        </c:ser>
        <c:dLbls>
          <c:dLblPos val="outEnd"/>
          <c:showLegendKey val="0"/>
          <c:showVal val="1"/>
          <c:showCatName val="0"/>
          <c:showSerName val="0"/>
          <c:showPercent val="0"/>
          <c:showBubbleSize val="0"/>
        </c:dLbls>
        <c:gapWidth val="75"/>
        <c:overlap val="-5"/>
        <c:axId val="760395487"/>
        <c:axId val="758644127"/>
      </c:barChart>
      <c:catAx>
        <c:axId val="7603954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s-CL"/>
                  <a:t>Ola de Encuesta</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s-C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s-CL"/>
          </a:p>
        </c:txPr>
        <c:crossAx val="758644127"/>
        <c:crosses val="autoZero"/>
        <c:auto val="1"/>
        <c:lblAlgn val="ctr"/>
        <c:lblOffset val="100"/>
        <c:noMultiLvlLbl val="0"/>
      </c:catAx>
      <c:valAx>
        <c:axId val="758644127"/>
        <c:scaling>
          <c:orientation val="minMax"/>
          <c:max val="5"/>
          <c:min val="1"/>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s-CL"/>
                  <a:t>Puntaje Promedio</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s-CL"/>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s-CL"/>
          </a:p>
        </c:txPr>
        <c:crossAx val="760395487"/>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s-C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s-ES_tradnl" b="1" dirty="0"/>
              <a:t>Promedio Índice de Experiencias Indirectas de Criminalidad</a:t>
            </a:r>
            <a:r>
              <a:rPr lang="es-ES_tradnl" dirty="0"/>
              <a:t>. Escala 1="Nunca" a 5 ="Siempre"</a:t>
            </a:r>
            <a:endParaRPr lang="es-CL"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Hoja1!$B$9</c:f>
              <c:strCache>
                <c:ptCount val="1"/>
                <c:pt idx="0">
                  <c:v>2016</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Hoja1!$A$10:$A$12</c:f>
              <c:strCache>
                <c:ptCount val="3"/>
                <c:pt idx="0">
                  <c:v>Norte</c:v>
                </c:pt>
                <c:pt idx="1">
                  <c:v>Centro-Sur</c:v>
                </c:pt>
                <c:pt idx="2">
                  <c:v>Sur</c:v>
                </c:pt>
              </c:strCache>
            </c:strRef>
          </c:cat>
          <c:val>
            <c:numRef>
              <c:f>Hoja1!$B$10:$B$12</c:f>
              <c:numCache>
                <c:formatCode>0.0</c:formatCode>
                <c:ptCount val="3"/>
                <c:pt idx="0">
                  <c:v>2.5525220000000002</c:v>
                </c:pt>
                <c:pt idx="1">
                  <c:v>1.9161250000000001</c:v>
                </c:pt>
                <c:pt idx="2">
                  <c:v>2.0691839999999999</c:v>
                </c:pt>
              </c:numCache>
            </c:numRef>
          </c:val>
          <c:extLst>
            <c:ext xmlns:c16="http://schemas.microsoft.com/office/drawing/2014/chart" uri="{C3380CC4-5D6E-409C-BE32-E72D297353CC}">
              <c16:uniqueId val="{00000000-9438-4A89-A044-31CFE912C1ED}"/>
            </c:ext>
          </c:extLst>
        </c:ser>
        <c:ser>
          <c:idx val="1"/>
          <c:order val="1"/>
          <c:tx>
            <c:strRef>
              <c:f>Hoja1!$C$9</c:f>
              <c:strCache>
                <c:ptCount val="1"/>
                <c:pt idx="0">
                  <c:v>2017</c:v>
                </c:pt>
              </c:strCache>
            </c:strRef>
          </c:tx>
          <c:spPr>
            <a:solidFill>
              <a:srgbClr val="65367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Hoja1!$A$10:$A$12</c:f>
              <c:strCache>
                <c:ptCount val="3"/>
                <c:pt idx="0">
                  <c:v>Norte</c:v>
                </c:pt>
                <c:pt idx="1">
                  <c:v>Centro-Sur</c:v>
                </c:pt>
                <c:pt idx="2">
                  <c:v>Sur</c:v>
                </c:pt>
              </c:strCache>
            </c:strRef>
          </c:cat>
          <c:val>
            <c:numRef>
              <c:f>Hoja1!$C$10:$C$12</c:f>
              <c:numCache>
                <c:formatCode>0.0</c:formatCode>
                <c:ptCount val="3"/>
                <c:pt idx="0">
                  <c:v>2.3763719999999999</c:v>
                </c:pt>
                <c:pt idx="1">
                  <c:v>1.8676360000000001</c:v>
                </c:pt>
                <c:pt idx="2">
                  <c:v>1.7189540000000001</c:v>
                </c:pt>
              </c:numCache>
            </c:numRef>
          </c:val>
          <c:extLst>
            <c:ext xmlns:c16="http://schemas.microsoft.com/office/drawing/2014/chart" uri="{C3380CC4-5D6E-409C-BE32-E72D297353CC}">
              <c16:uniqueId val="{00000001-9438-4A89-A044-31CFE912C1ED}"/>
            </c:ext>
          </c:extLst>
        </c:ser>
        <c:ser>
          <c:idx val="2"/>
          <c:order val="2"/>
          <c:tx>
            <c:strRef>
              <c:f>Hoja1!$D$9</c:f>
              <c:strCache>
                <c:ptCount val="1"/>
                <c:pt idx="0">
                  <c:v>2018</c:v>
                </c:pt>
              </c:strCache>
            </c:strRef>
          </c:tx>
          <c:spPr>
            <a:solidFill>
              <a:srgbClr val="7DB13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Hoja1!$A$10:$A$12</c:f>
              <c:strCache>
                <c:ptCount val="3"/>
                <c:pt idx="0">
                  <c:v>Norte</c:v>
                </c:pt>
                <c:pt idx="1">
                  <c:v>Centro-Sur</c:v>
                </c:pt>
                <c:pt idx="2">
                  <c:v>Sur</c:v>
                </c:pt>
              </c:strCache>
            </c:strRef>
          </c:cat>
          <c:val>
            <c:numRef>
              <c:f>Hoja1!$D$10:$D$12</c:f>
              <c:numCache>
                <c:formatCode>0.0</c:formatCode>
                <c:ptCount val="3"/>
                <c:pt idx="0">
                  <c:v>2.3093620000000001</c:v>
                </c:pt>
                <c:pt idx="1">
                  <c:v>1.8613360000000001</c:v>
                </c:pt>
                <c:pt idx="2">
                  <c:v>1.8910439999999999</c:v>
                </c:pt>
              </c:numCache>
            </c:numRef>
          </c:val>
          <c:extLst>
            <c:ext xmlns:c16="http://schemas.microsoft.com/office/drawing/2014/chart" uri="{C3380CC4-5D6E-409C-BE32-E72D297353CC}">
              <c16:uniqueId val="{00000002-9438-4A89-A044-31CFE912C1ED}"/>
            </c:ext>
          </c:extLst>
        </c:ser>
        <c:dLbls>
          <c:dLblPos val="outEnd"/>
          <c:showLegendKey val="0"/>
          <c:showVal val="1"/>
          <c:showCatName val="0"/>
          <c:showSerName val="0"/>
          <c:showPercent val="0"/>
          <c:showBubbleSize val="0"/>
        </c:dLbls>
        <c:gapWidth val="75"/>
        <c:overlap val="-5"/>
        <c:axId val="260327119"/>
        <c:axId val="262653055"/>
      </c:barChart>
      <c:catAx>
        <c:axId val="260327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2653055"/>
        <c:crosses val="autoZero"/>
        <c:auto val="1"/>
        <c:lblAlgn val="ctr"/>
        <c:lblOffset val="100"/>
        <c:noMultiLvlLbl val="0"/>
      </c:catAx>
      <c:valAx>
        <c:axId val="262653055"/>
        <c:scaling>
          <c:orientation val="minMax"/>
          <c:max val="5"/>
          <c:min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Puntaje Promedio</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0327119"/>
        <c:crosses val="autoZero"/>
        <c:crossBetween val="between"/>
        <c:maj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653675"/>
              </a:solidFill>
              <a:ln>
                <a:noFill/>
              </a:ln>
              <a:effectLst/>
            </c:spPr>
            <c:extLst>
              <c:ext xmlns:c16="http://schemas.microsoft.com/office/drawing/2014/chart" uri="{C3380CC4-5D6E-409C-BE32-E72D297353CC}">
                <c16:uniqueId val="{00000012-7A43-449C-8895-49155FB05180}"/>
              </c:ext>
            </c:extLst>
          </c:dPt>
          <c:dPt>
            <c:idx val="2"/>
            <c:invertIfNegative val="0"/>
            <c:bubble3D val="0"/>
            <c:spPr>
              <a:solidFill>
                <a:srgbClr val="653675"/>
              </a:solidFill>
              <a:ln>
                <a:noFill/>
              </a:ln>
              <a:effectLst/>
            </c:spPr>
            <c:extLst>
              <c:ext xmlns:c16="http://schemas.microsoft.com/office/drawing/2014/chart" uri="{C3380CC4-5D6E-409C-BE32-E72D297353CC}">
                <c16:uniqueId val="{00000011-7A43-449C-8895-49155FB05180}"/>
              </c:ext>
            </c:extLst>
          </c:dPt>
          <c:dPt>
            <c:idx val="3"/>
            <c:invertIfNegative val="0"/>
            <c:bubble3D val="0"/>
            <c:spPr>
              <a:solidFill>
                <a:srgbClr val="00B050"/>
              </a:solidFill>
              <a:ln>
                <a:noFill/>
              </a:ln>
              <a:effectLst/>
            </c:spPr>
            <c:extLst>
              <c:ext xmlns:c16="http://schemas.microsoft.com/office/drawing/2014/chart" uri="{C3380CC4-5D6E-409C-BE32-E72D297353CC}">
                <c16:uniqueId val="{00000013-7A43-449C-8895-49155FB05180}"/>
              </c:ext>
            </c:extLst>
          </c:dPt>
          <c:dPt>
            <c:idx val="4"/>
            <c:invertIfNegative val="0"/>
            <c:bubble3D val="0"/>
            <c:spPr>
              <a:solidFill>
                <a:srgbClr val="653675"/>
              </a:solidFill>
              <a:ln>
                <a:noFill/>
              </a:ln>
              <a:effectLst/>
            </c:spPr>
            <c:extLst>
              <c:ext xmlns:c16="http://schemas.microsoft.com/office/drawing/2014/chart" uri="{C3380CC4-5D6E-409C-BE32-E72D297353CC}">
                <c16:uniqueId val="{0000000F-7A43-449C-8895-49155FB05180}"/>
              </c:ext>
            </c:extLst>
          </c:dPt>
          <c:dPt>
            <c:idx val="5"/>
            <c:invertIfNegative val="0"/>
            <c:bubble3D val="0"/>
            <c:spPr>
              <a:solidFill>
                <a:srgbClr val="653675"/>
              </a:solidFill>
              <a:ln>
                <a:noFill/>
              </a:ln>
              <a:effectLst/>
            </c:spPr>
            <c:extLst>
              <c:ext xmlns:c16="http://schemas.microsoft.com/office/drawing/2014/chart" uri="{C3380CC4-5D6E-409C-BE32-E72D297353CC}">
                <c16:uniqueId val="{0000000C-7A43-449C-8895-49155FB05180}"/>
              </c:ext>
            </c:extLst>
          </c:dPt>
          <c:dPt>
            <c:idx val="6"/>
            <c:invertIfNegative val="0"/>
            <c:bubble3D val="0"/>
            <c:spPr>
              <a:solidFill>
                <a:srgbClr val="ED7D31"/>
              </a:solidFill>
              <a:ln>
                <a:noFill/>
              </a:ln>
              <a:effectLst/>
            </c:spPr>
            <c:extLst>
              <c:ext xmlns:c16="http://schemas.microsoft.com/office/drawing/2014/chart" uri="{C3380CC4-5D6E-409C-BE32-E72D297353CC}">
                <c16:uniqueId val="{00000004-7A43-449C-8895-49155FB05180}"/>
              </c:ext>
            </c:extLst>
          </c:dPt>
          <c:dPt>
            <c:idx val="7"/>
            <c:invertIfNegative val="0"/>
            <c:bubble3D val="0"/>
            <c:spPr>
              <a:solidFill>
                <a:srgbClr val="00B050"/>
              </a:solidFill>
              <a:ln>
                <a:noFill/>
              </a:ln>
              <a:effectLst/>
            </c:spPr>
            <c:extLst>
              <c:ext xmlns:c16="http://schemas.microsoft.com/office/drawing/2014/chart" uri="{C3380CC4-5D6E-409C-BE32-E72D297353CC}">
                <c16:uniqueId val="{00000006-7A43-449C-8895-49155FB05180}"/>
              </c:ext>
            </c:extLst>
          </c:dPt>
          <c:dPt>
            <c:idx val="8"/>
            <c:invertIfNegative val="0"/>
            <c:bubble3D val="0"/>
            <c:spPr>
              <a:solidFill>
                <a:srgbClr val="00B050"/>
              </a:solidFill>
              <a:ln>
                <a:noFill/>
              </a:ln>
              <a:effectLst/>
            </c:spPr>
            <c:extLst>
              <c:ext xmlns:c16="http://schemas.microsoft.com/office/drawing/2014/chart" uri="{C3380CC4-5D6E-409C-BE32-E72D297353CC}">
                <c16:uniqueId val="{00000005-7A43-449C-8895-49155FB05180}"/>
              </c:ext>
            </c:extLst>
          </c:dPt>
          <c:dPt>
            <c:idx val="9"/>
            <c:invertIfNegative val="0"/>
            <c:bubble3D val="0"/>
            <c:spPr>
              <a:solidFill>
                <a:srgbClr val="653675"/>
              </a:solidFill>
              <a:ln>
                <a:noFill/>
              </a:ln>
              <a:effectLst/>
            </c:spPr>
            <c:extLst>
              <c:ext xmlns:c16="http://schemas.microsoft.com/office/drawing/2014/chart" uri="{C3380CC4-5D6E-409C-BE32-E72D297353CC}">
                <c16:uniqueId val="{0000000D-7A43-449C-8895-49155FB05180}"/>
              </c:ext>
            </c:extLst>
          </c:dPt>
          <c:dPt>
            <c:idx val="10"/>
            <c:invertIfNegative val="0"/>
            <c:bubble3D val="0"/>
            <c:spPr>
              <a:solidFill>
                <a:srgbClr val="ED7D31"/>
              </a:solidFill>
              <a:ln>
                <a:noFill/>
              </a:ln>
              <a:effectLst/>
            </c:spPr>
            <c:extLst>
              <c:ext xmlns:c16="http://schemas.microsoft.com/office/drawing/2014/chart" uri="{C3380CC4-5D6E-409C-BE32-E72D297353CC}">
                <c16:uniqueId val="{00000003-7A43-449C-8895-49155FB05180}"/>
              </c:ext>
            </c:extLst>
          </c:dPt>
          <c:dPt>
            <c:idx val="11"/>
            <c:invertIfNegative val="0"/>
            <c:bubble3D val="0"/>
            <c:spPr>
              <a:solidFill>
                <a:srgbClr val="653675"/>
              </a:solidFill>
              <a:ln>
                <a:noFill/>
              </a:ln>
              <a:effectLst/>
            </c:spPr>
            <c:extLst>
              <c:ext xmlns:c16="http://schemas.microsoft.com/office/drawing/2014/chart" uri="{C3380CC4-5D6E-409C-BE32-E72D297353CC}">
                <c16:uniqueId val="{0000000E-7A43-449C-8895-49155FB05180}"/>
              </c:ext>
            </c:extLst>
          </c:dPt>
          <c:dPt>
            <c:idx val="12"/>
            <c:invertIfNegative val="0"/>
            <c:bubble3D val="0"/>
            <c:spPr>
              <a:solidFill>
                <a:srgbClr val="ED7D31"/>
              </a:solidFill>
              <a:ln>
                <a:noFill/>
              </a:ln>
              <a:effectLst/>
            </c:spPr>
            <c:extLst>
              <c:ext xmlns:c16="http://schemas.microsoft.com/office/drawing/2014/chart" uri="{C3380CC4-5D6E-409C-BE32-E72D297353CC}">
                <c16:uniqueId val="{00000017-33E9-4EC2-8400-BE0D92C12621}"/>
              </c:ext>
            </c:extLst>
          </c:dPt>
          <c:dPt>
            <c:idx val="13"/>
            <c:invertIfNegative val="0"/>
            <c:bubble3D val="0"/>
            <c:spPr>
              <a:solidFill>
                <a:srgbClr val="ED7D31"/>
              </a:solidFill>
              <a:ln>
                <a:noFill/>
              </a:ln>
              <a:effectLst/>
            </c:spPr>
            <c:extLst>
              <c:ext xmlns:c16="http://schemas.microsoft.com/office/drawing/2014/chart" uri="{C3380CC4-5D6E-409C-BE32-E72D297353CC}">
                <c16:uniqueId val="{00000002-7A43-449C-8895-49155FB05180}"/>
              </c:ext>
            </c:extLst>
          </c:dPt>
          <c:dPt>
            <c:idx val="14"/>
            <c:invertIfNegative val="0"/>
            <c:bubble3D val="0"/>
            <c:spPr>
              <a:solidFill>
                <a:schemeClr val="bg2">
                  <a:lumMod val="50000"/>
                </a:schemeClr>
              </a:solidFill>
              <a:ln>
                <a:noFill/>
              </a:ln>
              <a:effectLst/>
            </c:spPr>
            <c:extLst>
              <c:ext xmlns:c16="http://schemas.microsoft.com/office/drawing/2014/chart" uri="{C3380CC4-5D6E-409C-BE32-E72D297353CC}">
                <c16:uniqueId val="{00000001-7A43-449C-8895-49155FB05180}"/>
              </c:ext>
            </c:extLst>
          </c:dPt>
          <c:dPt>
            <c:idx val="15"/>
            <c:invertIfNegative val="0"/>
            <c:bubble3D val="0"/>
            <c:spPr>
              <a:solidFill>
                <a:schemeClr val="bg2">
                  <a:lumMod val="50000"/>
                </a:schemeClr>
              </a:solidFill>
              <a:ln>
                <a:noFill/>
              </a:ln>
              <a:effectLst/>
            </c:spPr>
            <c:extLst>
              <c:ext xmlns:c16="http://schemas.microsoft.com/office/drawing/2014/chart" uri="{C3380CC4-5D6E-409C-BE32-E72D297353CC}">
                <c16:uniqueId val="{0000000B-7A43-449C-8895-49155FB05180}"/>
              </c:ext>
            </c:extLst>
          </c:dPt>
          <c:dPt>
            <c:idx val="16"/>
            <c:invertIfNegative val="0"/>
            <c:bubble3D val="0"/>
            <c:spPr>
              <a:solidFill>
                <a:schemeClr val="bg2">
                  <a:lumMod val="50000"/>
                </a:schemeClr>
              </a:solidFill>
              <a:ln>
                <a:noFill/>
              </a:ln>
              <a:effectLst/>
            </c:spPr>
            <c:extLst>
              <c:ext xmlns:c16="http://schemas.microsoft.com/office/drawing/2014/chart" uri="{C3380CC4-5D6E-409C-BE32-E72D297353CC}">
                <c16:uniqueId val="{0000000A-7A43-449C-8895-49155FB05180}"/>
              </c:ext>
            </c:extLst>
          </c:dPt>
          <c:dPt>
            <c:idx val="17"/>
            <c:invertIfNegative val="0"/>
            <c:bubble3D val="0"/>
            <c:spPr>
              <a:solidFill>
                <a:schemeClr val="bg2">
                  <a:lumMod val="50000"/>
                </a:schemeClr>
              </a:solidFill>
              <a:ln>
                <a:noFill/>
              </a:ln>
              <a:effectLst/>
            </c:spPr>
            <c:extLst>
              <c:ext xmlns:c16="http://schemas.microsoft.com/office/drawing/2014/chart" uri="{C3380CC4-5D6E-409C-BE32-E72D297353CC}">
                <c16:uniqueId val="{00000009-7A43-449C-8895-49155FB05180}"/>
              </c:ext>
            </c:extLst>
          </c:dPt>
          <c:cat>
            <c:strRef>
              <c:f>Hoja1!$G$38:$G$55</c:f>
              <c:strCache>
                <c:ptCount val="18"/>
                <c:pt idx="0">
                  <c:v>Índice de conflictos barriales</c:v>
                </c:pt>
                <c:pt idx="1">
                  <c:v>Confianza en vecinos</c:v>
                </c:pt>
                <c:pt idx="2">
                  <c:v>índice de sociabilidad</c:v>
                </c:pt>
                <c:pt idx="3">
                  <c:v>Identificación con Partidos</c:v>
                </c:pt>
                <c:pt idx="4">
                  <c:v>Índice de satisfacción barrial</c:v>
                </c:pt>
                <c:pt idx="5">
                  <c:v>Estigma territorial</c:v>
                </c:pt>
                <c:pt idx="6">
                  <c:v>Habla de política</c:v>
                </c:pt>
                <c:pt idx="7">
                  <c:v>Ubicación en Eje Izq.-Der.</c:v>
                </c:pt>
                <c:pt idx="8">
                  <c:v>Interés en la política</c:v>
                </c:pt>
                <c:pt idx="9">
                  <c:v>Índice experiencias en criminalidad</c:v>
                </c:pt>
                <c:pt idx="10">
                  <c:v>Usa redes sociales para opinar</c:v>
                </c:pt>
                <c:pt idx="11">
                  <c:v>Lazos sociales</c:v>
                </c:pt>
                <c:pt idx="12">
                  <c:v>Participa en huelga</c:v>
                </c:pt>
                <c:pt idx="13">
                  <c:v>Asiste a marcha</c:v>
                </c:pt>
                <c:pt idx="14">
                  <c:v>Educación</c:v>
                </c:pt>
                <c:pt idx="15">
                  <c:v>Religioso</c:v>
                </c:pt>
                <c:pt idx="16">
                  <c:v>Edad</c:v>
                </c:pt>
                <c:pt idx="17">
                  <c:v>Sexo</c:v>
                </c:pt>
              </c:strCache>
            </c:strRef>
          </c:cat>
          <c:val>
            <c:numRef>
              <c:f>Hoja1!$H$38:$H$55</c:f>
              <c:numCache>
                <c:formatCode>0.00</c:formatCode>
                <c:ptCount val="18"/>
                <c:pt idx="0">
                  <c:v>0.4373766</c:v>
                </c:pt>
                <c:pt idx="1">
                  <c:v>0.44202130000000001</c:v>
                </c:pt>
                <c:pt idx="2">
                  <c:v>0.45077669999999997</c:v>
                </c:pt>
                <c:pt idx="3">
                  <c:v>0.46539005768478198</c:v>
                </c:pt>
                <c:pt idx="4">
                  <c:v>0.51825949999999998</c:v>
                </c:pt>
                <c:pt idx="5">
                  <c:v>0.53935429999999995</c:v>
                </c:pt>
                <c:pt idx="6" formatCode="0.0">
                  <c:v>0.53961271665814403</c:v>
                </c:pt>
                <c:pt idx="7" formatCode="0.0">
                  <c:v>0.54897050000000003</c:v>
                </c:pt>
                <c:pt idx="8" formatCode="0.0">
                  <c:v>0.56941635728330897</c:v>
                </c:pt>
                <c:pt idx="9">
                  <c:v>0.57300910000000005</c:v>
                </c:pt>
                <c:pt idx="10" formatCode="0.0">
                  <c:v>0.58468435967748</c:v>
                </c:pt>
                <c:pt idx="11">
                  <c:v>0.75312330000000005</c:v>
                </c:pt>
                <c:pt idx="12">
                  <c:v>0.77969775797225505</c:v>
                </c:pt>
                <c:pt idx="13">
                  <c:v>0.86852543872124499</c:v>
                </c:pt>
                <c:pt idx="14">
                  <c:v>0.89099929891890195</c:v>
                </c:pt>
                <c:pt idx="15">
                  <c:v>0.94578504726186996</c:v>
                </c:pt>
                <c:pt idx="16" formatCode="0.0">
                  <c:v>0.99137756765242202</c:v>
                </c:pt>
                <c:pt idx="17" formatCode="0.0">
                  <c:v>0.99879105577225802</c:v>
                </c:pt>
              </c:numCache>
            </c:numRef>
          </c:val>
          <c:extLst>
            <c:ext xmlns:c16="http://schemas.microsoft.com/office/drawing/2014/chart" uri="{C3380CC4-5D6E-409C-BE32-E72D297353CC}">
              <c16:uniqueId val="{00000000-7A43-449C-8895-49155FB05180}"/>
            </c:ext>
          </c:extLst>
        </c:ser>
        <c:dLbls>
          <c:showLegendKey val="0"/>
          <c:showVal val="0"/>
          <c:showCatName val="0"/>
          <c:showSerName val="0"/>
          <c:showPercent val="0"/>
          <c:showBubbleSize val="0"/>
        </c:dLbls>
        <c:gapWidth val="50"/>
        <c:axId val="31577264"/>
        <c:axId val="1660519744"/>
      </c:barChart>
      <c:catAx>
        <c:axId val="31577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CL"/>
          </a:p>
        </c:txPr>
        <c:crossAx val="1660519744"/>
        <c:crosses val="autoZero"/>
        <c:auto val="1"/>
        <c:lblAlgn val="ctr"/>
        <c:lblOffset val="100"/>
        <c:noMultiLvlLbl val="0"/>
      </c:catAx>
      <c:valAx>
        <c:axId val="1660519744"/>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CL"/>
          </a:p>
        </c:txPr>
        <c:crossAx val="31577264"/>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s-CL"/>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1"/>
            <c:invertIfNegative val="0"/>
            <c:bubble3D val="0"/>
            <c:spPr>
              <a:solidFill>
                <a:srgbClr val="00B050"/>
              </a:solidFill>
              <a:ln>
                <a:noFill/>
              </a:ln>
              <a:effectLst/>
            </c:spPr>
            <c:extLst>
              <c:ext xmlns:c16="http://schemas.microsoft.com/office/drawing/2014/chart" uri="{C3380CC4-5D6E-409C-BE32-E72D297353CC}">
                <c16:uniqueId val="{00000004-E912-48B3-A991-47A34849A51A}"/>
              </c:ext>
            </c:extLst>
          </c:dPt>
          <c:dPt>
            <c:idx val="2"/>
            <c:invertIfNegative val="0"/>
            <c:bubble3D val="0"/>
            <c:spPr>
              <a:solidFill>
                <a:srgbClr val="FFC000"/>
              </a:solidFill>
              <a:ln>
                <a:noFill/>
              </a:ln>
              <a:effectLst/>
            </c:spPr>
            <c:extLst>
              <c:ext xmlns:c16="http://schemas.microsoft.com/office/drawing/2014/chart" uri="{C3380CC4-5D6E-409C-BE32-E72D297353CC}">
                <c16:uniqueId val="{0000000A-E912-48B3-A991-47A34849A51A}"/>
              </c:ext>
            </c:extLst>
          </c:dPt>
          <c:dPt>
            <c:idx val="4"/>
            <c:invertIfNegative val="0"/>
            <c:bubble3D val="0"/>
            <c:spPr>
              <a:solidFill>
                <a:srgbClr val="FFC000"/>
              </a:solidFill>
              <a:ln>
                <a:noFill/>
              </a:ln>
              <a:effectLst/>
            </c:spPr>
            <c:extLst>
              <c:ext xmlns:c16="http://schemas.microsoft.com/office/drawing/2014/chart" uri="{C3380CC4-5D6E-409C-BE32-E72D297353CC}">
                <c16:uniqueId val="{00000009-E912-48B3-A991-47A34849A51A}"/>
              </c:ext>
            </c:extLst>
          </c:dPt>
          <c:dPt>
            <c:idx val="5"/>
            <c:invertIfNegative val="0"/>
            <c:bubble3D val="0"/>
            <c:spPr>
              <a:solidFill>
                <a:srgbClr val="00B050"/>
              </a:solidFill>
              <a:ln>
                <a:noFill/>
              </a:ln>
              <a:effectLst/>
            </c:spPr>
            <c:extLst>
              <c:ext xmlns:c16="http://schemas.microsoft.com/office/drawing/2014/chart" uri="{C3380CC4-5D6E-409C-BE32-E72D297353CC}">
                <c16:uniqueId val="{00000005-E912-48B3-A991-47A34849A51A}"/>
              </c:ext>
            </c:extLst>
          </c:dPt>
          <c:dPt>
            <c:idx val="6"/>
            <c:invertIfNegative val="0"/>
            <c:bubble3D val="0"/>
            <c:spPr>
              <a:solidFill>
                <a:srgbClr val="00B050"/>
              </a:solidFill>
              <a:ln>
                <a:noFill/>
              </a:ln>
              <a:effectLst/>
            </c:spPr>
            <c:extLst>
              <c:ext xmlns:c16="http://schemas.microsoft.com/office/drawing/2014/chart" uri="{C3380CC4-5D6E-409C-BE32-E72D297353CC}">
                <c16:uniqueId val="{00000006-E912-48B3-A991-47A34849A51A}"/>
              </c:ext>
            </c:extLst>
          </c:dPt>
          <c:dPt>
            <c:idx val="7"/>
            <c:invertIfNegative val="0"/>
            <c:bubble3D val="0"/>
            <c:spPr>
              <a:solidFill>
                <a:srgbClr val="00B050"/>
              </a:solidFill>
              <a:ln>
                <a:noFill/>
              </a:ln>
              <a:effectLst/>
            </c:spPr>
            <c:extLst>
              <c:ext xmlns:c16="http://schemas.microsoft.com/office/drawing/2014/chart" uri="{C3380CC4-5D6E-409C-BE32-E72D297353CC}">
                <c16:uniqueId val="{00000007-E912-48B3-A991-47A34849A51A}"/>
              </c:ext>
            </c:extLst>
          </c:dPt>
          <c:dPt>
            <c:idx val="8"/>
            <c:invertIfNegative val="0"/>
            <c:bubble3D val="0"/>
            <c:spPr>
              <a:solidFill>
                <a:srgbClr val="00B050"/>
              </a:solidFill>
              <a:ln>
                <a:noFill/>
              </a:ln>
              <a:effectLst/>
            </c:spPr>
            <c:extLst>
              <c:ext xmlns:c16="http://schemas.microsoft.com/office/drawing/2014/chart" uri="{C3380CC4-5D6E-409C-BE32-E72D297353CC}">
                <c16:uniqueId val="{00000008-E912-48B3-A991-47A34849A51A}"/>
              </c:ext>
            </c:extLst>
          </c:dPt>
          <c:dPt>
            <c:idx val="9"/>
            <c:invertIfNegative val="0"/>
            <c:bubble3D val="0"/>
            <c:spPr>
              <a:solidFill>
                <a:srgbClr val="ED7D31"/>
              </a:solidFill>
              <a:ln>
                <a:noFill/>
              </a:ln>
              <a:effectLst/>
            </c:spPr>
            <c:extLst>
              <c:ext xmlns:c16="http://schemas.microsoft.com/office/drawing/2014/chart" uri="{C3380CC4-5D6E-409C-BE32-E72D297353CC}">
                <c16:uniqueId val="{0000000F-3A08-49B8-94A2-6DE8420CC0EE}"/>
              </c:ext>
            </c:extLst>
          </c:dPt>
          <c:dPt>
            <c:idx val="14"/>
            <c:invertIfNegative val="0"/>
            <c:bubble3D val="0"/>
            <c:spPr>
              <a:solidFill>
                <a:srgbClr val="ED7D31"/>
              </a:solidFill>
              <a:ln>
                <a:noFill/>
              </a:ln>
              <a:effectLst/>
            </c:spPr>
            <c:extLst>
              <c:ext xmlns:c16="http://schemas.microsoft.com/office/drawing/2014/chart" uri="{C3380CC4-5D6E-409C-BE32-E72D297353CC}">
                <c16:uniqueId val="{00000011-3A08-49B8-94A2-6DE8420CC0EE}"/>
              </c:ext>
            </c:extLst>
          </c:dPt>
          <c:dPt>
            <c:idx val="15"/>
            <c:invertIfNegative val="0"/>
            <c:bubble3D val="0"/>
            <c:spPr>
              <a:solidFill>
                <a:srgbClr val="00B050"/>
              </a:solidFill>
              <a:ln>
                <a:noFill/>
              </a:ln>
              <a:effectLst/>
            </c:spPr>
            <c:extLst>
              <c:ext xmlns:c16="http://schemas.microsoft.com/office/drawing/2014/chart" uri="{C3380CC4-5D6E-409C-BE32-E72D297353CC}">
                <c16:uniqueId val="{00000002-E912-48B3-A991-47A34849A51A}"/>
              </c:ext>
            </c:extLst>
          </c:dPt>
          <c:dPt>
            <c:idx val="16"/>
            <c:invertIfNegative val="0"/>
            <c:bubble3D val="0"/>
            <c:spPr>
              <a:solidFill>
                <a:srgbClr val="ED7D31"/>
              </a:solidFill>
              <a:ln>
                <a:noFill/>
              </a:ln>
              <a:effectLst/>
            </c:spPr>
            <c:extLst>
              <c:ext xmlns:c16="http://schemas.microsoft.com/office/drawing/2014/chart" uri="{C3380CC4-5D6E-409C-BE32-E72D297353CC}">
                <c16:uniqueId val="{00000015-3A08-49B8-94A2-6DE8420CC0EE}"/>
              </c:ext>
            </c:extLst>
          </c:dPt>
          <c:dPt>
            <c:idx val="18"/>
            <c:invertIfNegative val="0"/>
            <c:bubble3D val="0"/>
            <c:spPr>
              <a:solidFill>
                <a:srgbClr val="653675"/>
              </a:solidFill>
              <a:ln>
                <a:noFill/>
              </a:ln>
              <a:effectLst/>
            </c:spPr>
            <c:extLst>
              <c:ext xmlns:c16="http://schemas.microsoft.com/office/drawing/2014/chart" uri="{C3380CC4-5D6E-409C-BE32-E72D297353CC}">
                <c16:uniqueId val="{0000000B-E912-48B3-A991-47A34849A51A}"/>
              </c:ext>
            </c:extLst>
          </c:dPt>
          <c:cat>
            <c:strRef>
              <c:f>Hoja1!$J$38:$J$56</c:f>
              <c:strCache>
                <c:ptCount val="19"/>
                <c:pt idx="0">
                  <c:v>Confianza en Pdte. de  República</c:v>
                </c:pt>
                <c:pt idx="1">
                  <c:v>Valora Movimientos Sociales</c:v>
                </c:pt>
                <c:pt idx="2">
                  <c:v>Satisfacción con Democracia</c:v>
                </c:pt>
                <c:pt idx="3">
                  <c:v>Confianza en Gobierno</c:v>
                </c:pt>
                <c:pt idx="4">
                  <c:v>Apoyo a Democracia</c:v>
                </c:pt>
                <c:pt idx="5">
                  <c:v>Mi voto influye en el resultado</c:v>
                </c:pt>
                <c:pt idx="6">
                  <c:v>Votar permite expresar mis ideas</c:v>
                </c:pt>
                <c:pt idx="7">
                  <c:v>Votar es mi deber</c:v>
                </c:pt>
                <c:pt idx="8">
                  <c:v>Se ubica ideológicamente</c:v>
                </c:pt>
                <c:pt idx="9">
                  <c:v>Se informa sobre política</c:v>
                </c:pt>
                <c:pt idx="10">
                  <c:v>Confianza en Partidos Políticos</c:v>
                </c:pt>
                <c:pt idx="11">
                  <c:v>Confianza en Sindicatos</c:v>
                </c:pt>
                <c:pt idx="12">
                  <c:v>Confianza en Poder Judicial</c:v>
                </c:pt>
                <c:pt idx="13">
                  <c:v>Confianza en Congreso Nacional</c:v>
                </c:pt>
                <c:pt idx="14">
                  <c:v>Firma petición apoyando causa</c:v>
                </c:pt>
                <c:pt idx="15">
                  <c:v>Identificación con Coaliciones</c:v>
                </c:pt>
                <c:pt idx="16">
                  <c:v>Participa en Movimientos Sociales</c:v>
                </c:pt>
                <c:pt idx="17">
                  <c:v>Confianza en Carabineros</c:v>
                </c:pt>
                <c:pt idx="18">
                  <c:v>Percepción seguridad del barrio</c:v>
                </c:pt>
              </c:strCache>
            </c:strRef>
          </c:cat>
          <c:val>
            <c:numRef>
              <c:f>Hoja1!$K$38:$K$56</c:f>
              <c:numCache>
                <c:formatCode>0.00</c:formatCode>
                <c:ptCount val="19"/>
                <c:pt idx="0">
                  <c:v>0.18326979736966501</c:v>
                </c:pt>
                <c:pt idx="1">
                  <c:v>0.21120669425290001</c:v>
                </c:pt>
                <c:pt idx="2">
                  <c:v>0.25614650257809202</c:v>
                </c:pt>
                <c:pt idx="3">
                  <c:v>0.26363816745885299</c:v>
                </c:pt>
                <c:pt idx="4">
                  <c:v>0.28933563706010201</c:v>
                </c:pt>
                <c:pt idx="5">
                  <c:v>0.30848817302977499</c:v>
                </c:pt>
                <c:pt idx="6">
                  <c:v>0.31182962755459298</c:v>
                </c:pt>
                <c:pt idx="7">
                  <c:v>0.32377520533383403</c:v>
                </c:pt>
                <c:pt idx="8">
                  <c:v>0.33305227657901398</c:v>
                </c:pt>
                <c:pt idx="9">
                  <c:v>0.348028838219609</c:v>
                </c:pt>
                <c:pt idx="10">
                  <c:v>0.35987934123208598</c:v>
                </c:pt>
                <c:pt idx="11">
                  <c:v>0.36147512828359901</c:v>
                </c:pt>
                <c:pt idx="12">
                  <c:v>0.37173150643404002</c:v>
                </c:pt>
                <c:pt idx="13">
                  <c:v>0.37204417920351501</c:v>
                </c:pt>
                <c:pt idx="14">
                  <c:v>0.38586665653479701</c:v>
                </c:pt>
                <c:pt idx="15">
                  <c:v>0.40826864608576702</c:v>
                </c:pt>
                <c:pt idx="16" formatCode="0.0">
                  <c:v>0.42297739380301502</c:v>
                </c:pt>
                <c:pt idx="17">
                  <c:v>0.42506791262360399</c:v>
                </c:pt>
                <c:pt idx="18">
                  <c:v>0.43021520000000002</c:v>
                </c:pt>
              </c:numCache>
            </c:numRef>
          </c:val>
          <c:extLst>
            <c:ext xmlns:c16="http://schemas.microsoft.com/office/drawing/2014/chart" uri="{C3380CC4-5D6E-409C-BE32-E72D297353CC}">
              <c16:uniqueId val="{00000000-E912-48B3-A991-47A34849A51A}"/>
            </c:ext>
          </c:extLst>
        </c:ser>
        <c:dLbls>
          <c:showLegendKey val="0"/>
          <c:showVal val="0"/>
          <c:showCatName val="0"/>
          <c:showSerName val="0"/>
          <c:showPercent val="0"/>
          <c:showBubbleSize val="0"/>
        </c:dLbls>
        <c:gapWidth val="50"/>
        <c:axId val="31577264"/>
        <c:axId val="1660519744"/>
      </c:barChart>
      <c:catAx>
        <c:axId val="31577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CL"/>
          </a:p>
        </c:txPr>
        <c:crossAx val="1660519744"/>
        <c:crosses val="autoZero"/>
        <c:auto val="1"/>
        <c:lblAlgn val="ctr"/>
        <c:lblOffset val="100"/>
        <c:noMultiLvlLbl val="0"/>
      </c:catAx>
      <c:valAx>
        <c:axId val="1660519744"/>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31577264"/>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r>
              <a:rPr lang="es-ES_tradnl" b="1" dirty="0"/>
              <a:t>Zona</a:t>
            </a:r>
            <a:r>
              <a:rPr lang="es-ES_tradnl" b="1" baseline="0" dirty="0"/>
              <a:t> geográfica</a:t>
            </a:r>
            <a:endParaRPr lang="es-CL" b="1" dirty="0"/>
          </a:p>
        </c:rich>
      </c:tx>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Hoja1!$J$2</c:f>
              <c:strCache>
                <c:ptCount val="1"/>
                <c:pt idx="0">
                  <c:v>2016</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Hoja1!$I$3:$I$5</c:f>
              <c:strCache>
                <c:ptCount val="3"/>
                <c:pt idx="0">
                  <c:v>Norte</c:v>
                </c:pt>
                <c:pt idx="1">
                  <c:v>Centro-Sur</c:v>
                </c:pt>
                <c:pt idx="2">
                  <c:v>Sur</c:v>
                </c:pt>
              </c:strCache>
            </c:strRef>
          </c:cat>
          <c:val>
            <c:numRef>
              <c:f>Hoja1!$J$3:$J$5</c:f>
              <c:numCache>
                <c:formatCode>0.0</c:formatCode>
                <c:ptCount val="3"/>
                <c:pt idx="0">
                  <c:v>1.9797210000000001</c:v>
                </c:pt>
                <c:pt idx="1">
                  <c:v>1.5663</c:v>
                </c:pt>
                <c:pt idx="2">
                  <c:v>1.972532</c:v>
                </c:pt>
              </c:numCache>
            </c:numRef>
          </c:val>
          <c:extLst>
            <c:ext xmlns:c16="http://schemas.microsoft.com/office/drawing/2014/chart" uri="{C3380CC4-5D6E-409C-BE32-E72D297353CC}">
              <c16:uniqueId val="{00000000-EFDE-4063-98CE-E6DBEFDDD30C}"/>
            </c:ext>
          </c:extLst>
        </c:ser>
        <c:ser>
          <c:idx val="1"/>
          <c:order val="1"/>
          <c:tx>
            <c:strRef>
              <c:f>Hoja1!$K$2</c:f>
              <c:strCache>
                <c:ptCount val="1"/>
                <c:pt idx="0">
                  <c:v>2017</c:v>
                </c:pt>
              </c:strCache>
            </c:strRef>
          </c:tx>
          <c:spPr>
            <a:solidFill>
              <a:srgbClr val="65367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Hoja1!$I$3:$I$5</c:f>
              <c:strCache>
                <c:ptCount val="3"/>
                <c:pt idx="0">
                  <c:v>Norte</c:v>
                </c:pt>
                <c:pt idx="1">
                  <c:v>Centro-Sur</c:v>
                </c:pt>
                <c:pt idx="2">
                  <c:v>Sur</c:v>
                </c:pt>
              </c:strCache>
            </c:strRef>
          </c:cat>
          <c:val>
            <c:numRef>
              <c:f>Hoja1!$K$3:$K$5</c:f>
              <c:numCache>
                <c:formatCode>0.0</c:formatCode>
                <c:ptCount val="3"/>
                <c:pt idx="0">
                  <c:v>1.7568630000000001</c:v>
                </c:pt>
                <c:pt idx="1">
                  <c:v>1.5897559999999999</c:v>
                </c:pt>
                <c:pt idx="2">
                  <c:v>1.615564</c:v>
                </c:pt>
              </c:numCache>
            </c:numRef>
          </c:val>
          <c:extLst>
            <c:ext xmlns:c16="http://schemas.microsoft.com/office/drawing/2014/chart" uri="{C3380CC4-5D6E-409C-BE32-E72D297353CC}">
              <c16:uniqueId val="{00000001-EFDE-4063-98CE-E6DBEFDDD30C}"/>
            </c:ext>
          </c:extLst>
        </c:ser>
        <c:ser>
          <c:idx val="2"/>
          <c:order val="2"/>
          <c:tx>
            <c:strRef>
              <c:f>Hoja1!$L$2</c:f>
              <c:strCache>
                <c:ptCount val="1"/>
                <c:pt idx="0">
                  <c:v>2018</c:v>
                </c:pt>
              </c:strCache>
            </c:strRef>
          </c:tx>
          <c:spPr>
            <a:solidFill>
              <a:srgbClr val="7DB13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Hoja1!$I$3:$I$5</c:f>
              <c:strCache>
                <c:ptCount val="3"/>
                <c:pt idx="0">
                  <c:v>Norte</c:v>
                </c:pt>
                <c:pt idx="1">
                  <c:v>Centro-Sur</c:v>
                </c:pt>
                <c:pt idx="2">
                  <c:v>Sur</c:v>
                </c:pt>
              </c:strCache>
            </c:strRef>
          </c:cat>
          <c:val>
            <c:numRef>
              <c:f>Hoja1!$L$3:$L$5</c:f>
              <c:numCache>
                <c:formatCode>0.0</c:formatCode>
                <c:ptCount val="3"/>
                <c:pt idx="0">
                  <c:v>1.9032089999999999</c:v>
                </c:pt>
                <c:pt idx="1">
                  <c:v>1.5287520000000001</c:v>
                </c:pt>
                <c:pt idx="2">
                  <c:v>1.6712180000000001</c:v>
                </c:pt>
              </c:numCache>
            </c:numRef>
          </c:val>
          <c:extLst>
            <c:ext xmlns:c16="http://schemas.microsoft.com/office/drawing/2014/chart" uri="{C3380CC4-5D6E-409C-BE32-E72D297353CC}">
              <c16:uniqueId val="{00000002-EFDE-4063-98CE-E6DBEFDDD30C}"/>
            </c:ext>
          </c:extLst>
        </c:ser>
        <c:dLbls>
          <c:dLblPos val="outEnd"/>
          <c:showLegendKey val="0"/>
          <c:showVal val="1"/>
          <c:showCatName val="0"/>
          <c:showSerName val="0"/>
          <c:showPercent val="0"/>
          <c:showBubbleSize val="0"/>
        </c:dLbls>
        <c:gapWidth val="75"/>
        <c:overlap val="-5"/>
        <c:axId val="721800191"/>
        <c:axId val="783483551"/>
      </c:barChart>
      <c:catAx>
        <c:axId val="7218001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783483551"/>
        <c:crosses val="autoZero"/>
        <c:auto val="1"/>
        <c:lblAlgn val="ctr"/>
        <c:lblOffset val="100"/>
        <c:noMultiLvlLbl val="0"/>
      </c:catAx>
      <c:valAx>
        <c:axId val="783483551"/>
        <c:scaling>
          <c:orientation val="minMax"/>
          <c:max val="5"/>
          <c:min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Puntaje Promedio</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721800191"/>
        <c:crosses val="autoZero"/>
        <c:crossBetween val="between"/>
        <c:maj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r>
              <a:rPr lang="es-ES_tradnl" b="1" dirty="0"/>
              <a:t>Quintil de ingreso familiar per cápita</a:t>
            </a:r>
            <a:endParaRPr lang="es-CL" b="1" dirty="0"/>
          </a:p>
        </c:rich>
      </c:tx>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Hoja1!$J$1</c:f>
              <c:strCache>
                <c:ptCount val="1"/>
                <c:pt idx="0">
                  <c:v>2016</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Hoja1!$I$2:$I$6</c:f>
              <c:strCache>
                <c:ptCount val="5"/>
                <c:pt idx="0">
                  <c:v>I</c:v>
                </c:pt>
                <c:pt idx="1">
                  <c:v>II</c:v>
                </c:pt>
                <c:pt idx="2">
                  <c:v>IIII</c:v>
                </c:pt>
                <c:pt idx="3">
                  <c:v>IV</c:v>
                </c:pt>
                <c:pt idx="4">
                  <c:v>V</c:v>
                </c:pt>
              </c:strCache>
            </c:strRef>
          </c:cat>
          <c:val>
            <c:numRef>
              <c:f>Hoja1!$J$2:$J$6</c:f>
              <c:numCache>
                <c:formatCode>0.0</c:formatCode>
                <c:ptCount val="5"/>
                <c:pt idx="0">
                  <c:v>1.9282429999999999</c:v>
                </c:pt>
                <c:pt idx="1">
                  <c:v>1.8512329999999999</c:v>
                </c:pt>
                <c:pt idx="2">
                  <c:v>1.8576250000000001</c:v>
                </c:pt>
                <c:pt idx="3">
                  <c:v>1.8673299999999999</c:v>
                </c:pt>
                <c:pt idx="4">
                  <c:v>1.686682</c:v>
                </c:pt>
              </c:numCache>
            </c:numRef>
          </c:val>
          <c:extLst>
            <c:ext xmlns:c16="http://schemas.microsoft.com/office/drawing/2014/chart" uri="{C3380CC4-5D6E-409C-BE32-E72D297353CC}">
              <c16:uniqueId val="{00000000-186F-4A76-A4DB-9C042EA99850}"/>
            </c:ext>
          </c:extLst>
        </c:ser>
        <c:ser>
          <c:idx val="1"/>
          <c:order val="1"/>
          <c:tx>
            <c:strRef>
              <c:f>Hoja1!$K$1</c:f>
              <c:strCache>
                <c:ptCount val="1"/>
                <c:pt idx="0">
                  <c:v>2017</c:v>
                </c:pt>
              </c:strCache>
            </c:strRef>
          </c:tx>
          <c:spPr>
            <a:solidFill>
              <a:srgbClr val="65367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Hoja1!$I$2:$I$6</c:f>
              <c:strCache>
                <c:ptCount val="5"/>
                <c:pt idx="0">
                  <c:v>I</c:v>
                </c:pt>
                <c:pt idx="1">
                  <c:v>II</c:v>
                </c:pt>
                <c:pt idx="2">
                  <c:v>IIII</c:v>
                </c:pt>
                <c:pt idx="3">
                  <c:v>IV</c:v>
                </c:pt>
                <c:pt idx="4">
                  <c:v>V</c:v>
                </c:pt>
              </c:strCache>
            </c:strRef>
          </c:cat>
          <c:val>
            <c:numRef>
              <c:f>Hoja1!$K$2:$K$6</c:f>
              <c:numCache>
                <c:formatCode>0.0</c:formatCode>
                <c:ptCount val="5"/>
                <c:pt idx="0">
                  <c:v>1.888093</c:v>
                </c:pt>
                <c:pt idx="1">
                  <c:v>1.7101390000000001</c:v>
                </c:pt>
                <c:pt idx="2">
                  <c:v>1.7026920000000001</c:v>
                </c:pt>
                <c:pt idx="3">
                  <c:v>1.6877180000000001</c:v>
                </c:pt>
                <c:pt idx="4">
                  <c:v>1.619132</c:v>
                </c:pt>
              </c:numCache>
            </c:numRef>
          </c:val>
          <c:extLst>
            <c:ext xmlns:c16="http://schemas.microsoft.com/office/drawing/2014/chart" uri="{C3380CC4-5D6E-409C-BE32-E72D297353CC}">
              <c16:uniqueId val="{00000001-186F-4A76-A4DB-9C042EA99850}"/>
            </c:ext>
          </c:extLst>
        </c:ser>
        <c:ser>
          <c:idx val="2"/>
          <c:order val="2"/>
          <c:tx>
            <c:strRef>
              <c:f>Hoja1!$L$1</c:f>
              <c:strCache>
                <c:ptCount val="1"/>
                <c:pt idx="0">
                  <c:v>2018</c:v>
                </c:pt>
              </c:strCache>
            </c:strRef>
          </c:tx>
          <c:spPr>
            <a:solidFill>
              <a:srgbClr val="7DB13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Hoja1!$I$2:$I$6</c:f>
              <c:strCache>
                <c:ptCount val="5"/>
                <c:pt idx="0">
                  <c:v>I</c:v>
                </c:pt>
                <c:pt idx="1">
                  <c:v>II</c:v>
                </c:pt>
                <c:pt idx="2">
                  <c:v>IIII</c:v>
                </c:pt>
                <c:pt idx="3">
                  <c:v>IV</c:v>
                </c:pt>
                <c:pt idx="4">
                  <c:v>V</c:v>
                </c:pt>
              </c:strCache>
            </c:strRef>
          </c:cat>
          <c:val>
            <c:numRef>
              <c:f>Hoja1!$L$2:$L$6</c:f>
              <c:numCache>
                <c:formatCode>0.0</c:formatCode>
                <c:ptCount val="5"/>
                <c:pt idx="0">
                  <c:v>1.7705299999999999</c:v>
                </c:pt>
                <c:pt idx="1">
                  <c:v>1.8242689999999999</c:v>
                </c:pt>
                <c:pt idx="2">
                  <c:v>1.759334</c:v>
                </c:pt>
                <c:pt idx="3">
                  <c:v>1.8355459999999999</c:v>
                </c:pt>
                <c:pt idx="4">
                  <c:v>1.6997660000000001</c:v>
                </c:pt>
              </c:numCache>
            </c:numRef>
          </c:val>
          <c:extLst>
            <c:ext xmlns:c16="http://schemas.microsoft.com/office/drawing/2014/chart" uri="{C3380CC4-5D6E-409C-BE32-E72D297353CC}">
              <c16:uniqueId val="{00000002-186F-4A76-A4DB-9C042EA99850}"/>
            </c:ext>
          </c:extLst>
        </c:ser>
        <c:dLbls>
          <c:dLblPos val="outEnd"/>
          <c:showLegendKey val="0"/>
          <c:showVal val="1"/>
          <c:showCatName val="0"/>
          <c:showSerName val="0"/>
          <c:showPercent val="0"/>
          <c:showBubbleSize val="0"/>
        </c:dLbls>
        <c:gapWidth val="75"/>
        <c:overlap val="-5"/>
        <c:axId val="761561199"/>
        <c:axId val="761886239"/>
      </c:barChart>
      <c:catAx>
        <c:axId val="7615611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761886239"/>
        <c:crosses val="autoZero"/>
        <c:auto val="1"/>
        <c:lblAlgn val="ctr"/>
        <c:lblOffset val="100"/>
        <c:noMultiLvlLbl val="0"/>
      </c:catAx>
      <c:valAx>
        <c:axId val="761886239"/>
        <c:scaling>
          <c:orientation val="minMax"/>
          <c:max val="5"/>
          <c:min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Puntaje Promedio</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761561199"/>
        <c:crosses val="autoZero"/>
        <c:crossBetween val="between"/>
        <c:maj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s-ES_tradnl" b="1" dirty="0"/>
              <a:t>Total</a:t>
            </a:r>
          </a:p>
          <a:p>
            <a:pPr>
              <a:defRPr/>
            </a:pPr>
            <a:r>
              <a:rPr lang="es-ES_tradnl" dirty="0"/>
              <a:t>Suma de Respuestas 1="Muy negativamente" y 2="Negativamente"</a:t>
            </a:r>
            <a:endParaRPr lang="es-CL"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Hoja1!$G$2</c:f>
              <c:strCache>
                <c:ptCount val="1"/>
                <c:pt idx="0">
                  <c:v>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Hoja1!$H$1:$J$1</c:f>
              <c:numCache>
                <c:formatCode>General</c:formatCode>
                <c:ptCount val="3"/>
                <c:pt idx="0">
                  <c:v>2016</c:v>
                </c:pt>
                <c:pt idx="1">
                  <c:v>2017</c:v>
                </c:pt>
                <c:pt idx="2">
                  <c:v>2018</c:v>
                </c:pt>
              </c:numCache>
            </c:numRef>
          </c:cat>
          <c:val>
            <c:numRef>
              <c:f>Hoja1!$H$2:$J$2</c:f>
              <c:numCache>
                <c:formatCode>0%</c:formatCode>
                <c:ptCount val="3"/>
                <c:pt idx="0">
                  <c:v>0.23605266272189351</c:v>
                </c:pt>
                <c:pt idx="1">
                  <c:v>0.21989827416173571</c:v>
                </c:pt>
                <c:pt idx="2">
                  <c:v>0.22785044378698224</c:v>
                </c:pt>
              </c:numCache>
            </c:numRef>
          </c:val>
          <c:extLst>
            <c:ext xmlns:c16="http://schemas.microsoft.com/office/drawing/2014/chart" uri="{C3380CC4-5D6E-409C-BE32-E72D297353CC}">
              <c16:uniqueId val="{00000000-56B9-47D4-9157-F81DC4CD1AA3}"/>
            </c:ext>
          </c:extLst>
        </c:ser>
        <c:dLbls>
          <c:dLblPos val="outEnd"/>
          <c:showLegendKey val="0"/>
          <c:showVal val="1"/>
          <c:showCatName val="0"/>
          <c:showSerName val="0"/>
          <c:showPercent val="0"/>
          <c:showBubbleSize val="0"/>
        </c:dLbls>
        <c:gapWidth val="75"/>
        <c:overlap val="-5"/>
        <c:axId val="757913263"/>
        <c:axId val="780065151"/>
      </c:barChart>
      <c:catAx>
        <c:axId val="7579132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Ola de Encuesta</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780065151"/>
        <c:crosses val="autoZero"/>
        <c:auto val="1"/>
        <c:lblAlgn val="ctr"/>
        <c:lblOffset val="100"/>
        <c:noMultiLvlLbl val="0"/>
      </c:catAx>
      <c:valAx>
        <c:axId val="780065151"/>
        <c:scaling>
          <c:orientation val="minMax"/>
          <c:max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Porcentaje</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757913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s-ES_tradnl" b="1" dirty="0"/>
              <a:t>Zona geográfica</a:t>
            </a:r>
            <a:endParaRPr lang="es-CL" b="1"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Hoja1!$B$16</c:f>
              <c:strCache>
                <c:ptCount val="1"/>
                <c:pt idx="0">
                  <c:v>2016</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Hoja1!$A$17:$A$19</c:f>
              <c:strCache>
                <c:ptCount val="3"/>
                <c:pt idx="0">
                  <c:v>Norte</c:v>
                </c:pt>
                <c:pt idx="1">
                  <c:v>Centro-Sur</c:v>
                </c:pt>
                <c:pt idx="2">
                  <c:v>Sur</c:v>
                </c:pt>
              </c:strCache>
            </c:strRef>
          </c:cat>
          <c:val>
            <c:numRef>
              <c:f>Hoja1!$B$17:$B$19</c:f>
              <c:numCache>
                <c:formatCode>0%</c:formatCode>
                <c:ptCount val="3"/>
                <c:pt idx="0">
                  <c:v>0.30684308013302292</c:v>
                </c:pt>
                <c:pt idx="1">
                  <c:v>0.1416390453962986</c:v>
                </c:pt>
                <c:pt idx="2">
                  <c:v>0.1959963320535679</c:v>
                </c:pt>
              </c:numCache>
            </c:numRef>
          </c:val>
          <c:extLst>
            <c:ext xmlns:c16="http://schemas.microsoft.com/office/drawing/2014/chart" uri="{C3380CC4-5D6E-409C-BE32-E72D297353CC}">
              <c16:uniqueId val="{00000000-62AF-4531-9BD9-4B6E9A9853D7}"/>
            </c:ext>
          </c:extLst>
        </c:ser>
        <c:ser>
          <c:idx val="1"/>
          <c:order val="1"/>
          <c:tx>
            <c:strRef>
              <c:f>Hoja1!$C$16</c:f>
              <c:strCache>
                <c:ptCount val="1"/>
                <c:pt idx="0">
                  <c:v>2017</c:v>
                </c:pt>
              </c:strCache>
            </c:strRef>
          </c:tx>
          <c:spPr>
            <a:solidFill>
              <a:srgbClr val="65367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Hoja1!$A$17:$A$19</c:f>
              <c:strCache>
                <c:ptCount val="3"/>
                <c:pt idx="0">
                  <c:v>Norte</c:v>
                </c:pt>
                <c:pt idx="1">
                  <c:v>Centro-Sur</c:v>
                </c:pt>
                <c:pt idx="2">
                  <c:v>Sur</c:v>
                </c:pt>
              </c:strCache>
            </c:strRef>
          </c:cat>
          <c:val>
            <c:numRef>
              <c:f>Hoja1!$C$17:$C$19</c:f>
              <c:numCache>
                <c:formatCode>0%</c:formatCode>
                <c:ptCount val="3"/>
                <c:pt idx="0">
                  <c:v>0.30704634353695653</c:v>
                </c:pt>
                <c:pt idx="1">
                  <c:v>0.10382053942038555</c:v>
                </c:pt>
                <c:pt idx="2">
                  <c:v>0.15252899119595917</c:v>
                </c:pt>
              </c:numCache>
            </c:numRef>
          </c:val>
          <c:extLst>
            <c:ext xmlns:c16="http://schemas.microsoft.com/office/drawing/2014/chart" uri="{C3380CC4-5D6E-409C-BE32-E72D297353CC}">
              <c16:uniqueId val="{00000001-62AF-4531-9BD9-4B6E9A9853D7}"/>
            </c:ext>
          </c:extLst>
        </c:ser>
        <c:ser>
          <c:idx val="2"/>
          <c:order val="2"/>
          <c:tx>
            <c:strRef>
              <c:f>Hoja1!$D$16</c:f>
              <c:strCache>
                <c:ptCount val="1"/>
                <c:pt idx="0">
                  <c:v>2018</c:v>
                </c:pt>
              </c:strCache>
            </c:strRef>
          </c:tx>
          <c:spPr>
            <a:solidFill>
              <a:srgbClr val="7DB13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Hoja1!$A$17:$A$19</c:f>
              <c:strCache>
                <c:ptCount val="3"/>
                <c:pt idx="0">
                  <c:v>Norte</c:v>
                </c:pt>
                <c:pt idx="1">
                  <c:v>Centro-Sur</c:v>
                </c:pt>
                <c:pt idx="2">
                  <c:v>Sur</c:v>
                </c:pt>
              </c:strCache>
            </c:strRef>
          </c:cat>
          <c:val>
            <c:numRef>
              <c:f>Hoja1!$D$17:$D$19</c:f>
              <c:numCache>
                <c:formatCode>0%</c:formatCode>
                <c:ptCount val="3"/>
                <c:pt idx="0">
                  <c:v>0.27200588912783985</c:v>
                </c:pt>
                <c:pt idx="1">
                  <c:v>0.12412203687002013</c:v>
                </c:pt>
                <c:pt idx="2">
                  <c:v>0.21322668222074531</c:v>
                </c:pt>
              </c:numCache>
            </c:numRef>
          </c:val>
          <c:extLst>
            <c:ext xmlns:c16="http://schemas.microsoft.com/office/drawing/2014/chart" uri="{C3380CC4-5D6E-409C-BE32-E72D297353CC}">
              <c16:uniqueId val="{00000002-62AF-4531-9BD9-4B6E9A9853D7}"/>
            </c:ext>
          </c:extLst>
        </c:ser>
        <c:dLbls>
          <c:dLblPos val="outEnd"/>
          <c:showLegendKey val="0"/>
          <c:showVal val="1"/>
          <c:showCatName val="0"/>
          <c:showSerName val="0"/>
          <c:showPercent val="0"/>
          <c:showBubbleSize val="0"/>
        </c:dLbls>
        <c:gapWidth val="75"/>
        <c:overlap val="-5"/>
        <c:axId val="261149327"/>
        <c:axId val="782822607"/>
      </c:barChart>
      <c:catAx>
        <c:axId val="26114932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782822607"/>
        <c:crosses val="autoZero"/>
        <c:auto val="1"/>
        <c:lblAlgn val="ctr"/>
        <c:lblOffset val="100"/>
        <c:noMultiLvlLbl val="0"/>
      </c:catAx>
      <c:valAx>
        <c:axId val="782822607"/>
        <c:scaling>
          <c:orientation val="minMax"/>
          <c:max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Porcentaje</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114932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s-ES_tradnl" b="1" dirty="0"/>
              <a:t>Quintil</a:t>
            </a:r>
            <a:r>
              <a:rPr lang="es-ES_tradnl" b="1" baseline="0" dirty="0"/>
              <a:t> de ingreso familiar per cápita</a:t>
            </a:r>
            <a:endParaRPr lang="es-CL" b="1"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Hoja1!$B$19</c:f>
              <c:strCache>
                <c:ptCount val="1"/>
                <c:pt idx="0">
                  <c:v>2016</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Hoja1!$A$20:$A$24</c:f>
              <c:strCache>
                <c:ptCount val="5"/>
                <c:pt idx="0">
                  <c:v>I</c:v>
                </c:pt>
                <c:pt idx="1">
                  <c:v>II</c:v>
                </c:pt>
                <c:pt idx="2">
                  <c:v>III</c:v>
                </c:pt>
                <c:pt idx="3">
                  <c:v>IV</c:v>
                </c:pt>
                <c:pt idx="4">
                  <c:v>V</c:v>
                </c:pt>
              </c:strCache>
            </c:strRef>
          </c:cat>
          <c:val>
            <c:numRef>
              <c:f>Hoja1!$B$20:$B$24</c:f>
              <c:numCache>
                <c:formatCode>0%</c:formatCode>
                <c:ptCount val="5"/>
                <c:pt idx="0">
                  <c:v>0.34943695548504622</c:v>
                </c:pt>
                <c:pt idx="1">
                  <c:v>0.28962567994193938</c:v>
                </c:pt>
                <c:pt idx="2">
                  <c:v>0.21854000608413926</c:v>
                </c:pt>
                <c:pt idx="3">
                  <c:v>0.24640499347220754</c:v>
                </c:pt>
                <c:pt idx="4">
                  <c:v>0.13498818730679479</c:v>
                </c:pt>
              </c:numCache>
            </c:numRef>
          </c:val>
          <c:extLst>
            <c:ext xmlns:c16="http://schemas.microsoft.com/office/drawing/2014/chart" uri="{C3380CC4-5D6E-409C-BE32-E72D297353CC}">
              <c16:uniqueId val="{00000000-05CC-4868-9929-6DB6377D5570}"/>
            </c:ext>
          </c:extLst>
        </c:ser>
        <c:ser>
          <c:idx val="1"/>
          <c:order val="1"/>
          <c:tx>
            <c:strRef>
              <c:f>Hoja1!$C$19</c:f>
              <c:strCache>
                <c:ptCount val="1"/>
                <c:pt idx="0">
                  <c:v>2017</c:v>
                </c:pt>
              </c:strCache>
            </c:strRef>
          </c:tx>
          <c:spPr>
            <a:solidFill>
              <a:srgbClr val="65367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Hoja1!$A$20:$A$24</c:f>
              <c:strCache>
                <c:ptCount val="5"/>
                <c:pt idx="0">
                  <c:v>I</c:v>
                </c:pt>
                <c:pt idx="1">
                  <c:v>II</c:v>
                </c:pt>
                <c:pt idx="2">
                  <c:v>III</c:v>
                </c:pt>
                <c:pt idx="3">
                  <c:v>IV</c:v>
                </c:pt>
                <c:pt idx="4">
                  <c:v>V</c:v>
                </c:pt>
              </c:strCache>
            </c:strRef>
          </c:cat>
          <c:val>
            <c:numRef>
              <c:f>Hoja1!$C$20:$C$24</c:f>
              <c:numCache>
                <c:formatCode>0%</c:formatCode>
                <c:ptCount val="5"/>
                <c:pt idx="0">
                  <c:v>0.38777931468895299</c:v>
                </c:pt>
                <c:pt idx="1">
                  <c:v>0.24776212779213672</c:v>
                </c:pt>
                <c:pt idx="2">
                  <c:v>0.24776797717314206</c:v>
                </c:pt>
                <c:pt idx="3">
                  <c:v>0.18593513534654629</c:v>
                </c:pt>
                <c:pt idx="4">
                  <c:v>0.16915070776334148</c:v>
                </c:pt>
              </c:numCache>
            </c:numRef>
          </c:val>
          <c:extLst>
            <c:ext xmlns:c16="http://schemas.microsoft.com/office/drawing/2014/chart" uri="{C3380CC4-5D6E-409C-BE32-E72D297353CC}">
              <c16:uniqueId val="{00000001-05CC-4868-9929-6DB6377D5570}"/>
            </c:ext>
          </c:extLst>
        </c:ser>
        <c:ser>
          <c:idx val="2"/>
          <c:order val="2"/>
          <c:tx>
            <c:strRef>
              <c:f>Hoja1!$D$19</c:f>
              <c:strCache>
                <c:ptCount val="1"/>
                <c:pt idx="0">
                  <c:v>2018</c:v>
                </c:pt>
              </c:strCache>
            </c:strRef>
          </c:tx>
          <c:spPr>
            <a:solidFill>
              <a:srgbClr val="7DB13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Hoja1!$A$20:$A$24</c:f>
              <c:strCache>
                <c:ptCount val="5"/>
                <c:pt idx="0">
                  <c:v>I</c:v>
                </c:pt>
                <c:pt idx="1">
                  <c:v>II</c:v>
                </c:pt>
                <c:pt idx="2">
                  <c:v>III</c:v>
                </c:pt>
                <c:pt idx="3">
                  <c:v>IV</c:v>
                </c:pt>
                <c:pt idx="4">
                  <c:v>V</c:v>
                </c:pt>
              </c:strCache>
            </c:strRef>
          </c:cat>
          <c:val>
            <c:numRef>
              <c:f>Hoja1!$D$20:$D$24</c:f>
              <c:numCache>
                <c:formatCode>0%</c:formatCode>
                <c:ptCount val="5"/>
                <c:pt idx="0">
                  <c:v>0.31554213760051136</c:v>
                </c:pt>
                <c:pt idx="1">
                  <c:v>0.29466865240867385</c:v>
                </c:pt>
                <c:pt idx="2">
                  <c:v>0.23434404788376495</c:v>
                </c:pt>
                <c:pt idx="3">
                  <c:v>0.23841466494709143</c:v>
                </c:pt>
                <c:pt idx="4">
                  <c:v>0.13548873828434199</c:v>
                </c:pt>
              </c:numCache>
            </c:numRef>
          </c:val>
          <c:extLst>
            <c:ext xmlns:c16="http://schemas.microsoft.com/office/drawing/2014/chart" uri="{C3380CC4-5D6E-409C-BE32-E72D297353CC}">
              <c16:uniqueId val="{00000002-05CC-4868-9929-6DB6377D5570}"/>
            </c:ext>
          </c:extLst>
        </c:ser>
        <c:dLbls>
          <c:dLblPos val="outEnd"/>
          <c:showLegendKey val="0"/>
          <c:showVal val="1"/>
          <c:showCatName val="0"/>
          <c:showSerName val="0"/>
          <c:showPercent val="0"/>
          <c:showBubbleSize val="0"/>
        </c:dLbls>
        <c:gapWidth val="75"/>
        <c:overlap val="-5"/>
        <c:axId val="260821439"/>
        <c:axId val="262354031"/>
      </c:barChart>
      <c:catAx>
        <c:axId val="260821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2354031"/>
        <c:crosses val="autoZero"/>
        <c:auto val="1"/>
        <c:lblAlgn val="ctr"/>
        <c:lblOffset val="100"/>
        <c:noMultiLvlLbl val="0"/>
      </c:catAx>
      <c:valAx>
        <c:axId val="262354031"/>
        <c:scaling>
          <c:orientation val="minMax"/>
          <c:max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Porcentaje</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082143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s-ES_tradnl" b="1" dirty="0"/>
              <a:t>Nivel de educación</a:t>
            </a:r>
            <a:endParaRPr lang="es-CL" b="1"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Hoja1!$B$17</c:f>
              <c:strCache>
                <c:ptCount val="1"/>
                <c:pt idx="0">
                  <c:v>2016</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Hoja1!$A$18:$A$21</c:f>
              <c:strCache>
                <c:ptCount val="4"/>
                <c:pt idx="0">
                  <c:v>Básica</c:v>
                </c:pt>
                <c:pt idx="1">
                  <c:v>Media</c:v>
                </c:pt>
                <c:pt idx="2">
                  <c:v>Técnica</c:v>
                </c:pt>
                <c:pt idx="3">
                  <c:v>Universitaria</c:v>
                </c:pt>
              </c:strCache>
            </c:strRef>
          </c:cat>
          <c:val>
            <c:numRef>
              <c:f>Hoja1!$B$18:$B$21</c:f>
              <c:numCache>
                <c:formatCode>0%</c:formatCode>
                <c:ptCount val="4"/>
                <c:pt idx="0">
                  <c:v>0.34977823036716188</c:v>
                </c:pt>
                <c:pt idx="1">
                  <c:v>0.26260622980359888</c:v>
                </c:pt>
                <c:pt idx="2">
                  <c:v>0.13810326730152814</c:v>
                </c:pt>
                <c:pt idx="3">
                  <c:v>0.18118591153134889</c:v>
                </c:pt>
              </c:numCache>
            </c:numRef>
          </c:val>
          <c:extLst>
            <c:ext xmlns:c16="http://schemas.microsoft.com/office/drawing/2014/chart" uri="{C3380CC4-5D6E-409C-BE32-E72D297353CC}">
              <c16:uniqueId val="{00000000-FA3D-4AEF-BC9F-F8AEE0DED694}"/>
            </c:ext>
          </c:extLst>
        </c:ser>
        <c:ser>
          <c:idx val="1"/>
          <c:order val="1"/>
          <c:tx>
            <c:strRef>
              <c:f>Hoja1!$C$17</c:f>
              <c:strCache>
                <c:ptCount val="1"/>
                <c:pt idx="0">
                  <c:v>2017</c:v>
                </c:pt>
              </c:strCache>
            </c:strRef>
          </c:tx>
          <c:spPr>
            <a:solidFill>
              <a:srgbClr val="65367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Hoja1!$A$18:$A$21</c:f>
              <c:strCache>
                <c:ptCount val="4"/>
                <c:pt idx="0">
                  <c:v>Básica</c:v>
                </c:pt>
                <c:pt idx="1">
                  <c:v>Media</c:v>
                </c:pt>
                <c:pt idx="2">
                  <c:v>Técnica</c:v>
                </c:pt>
                <c:pt idx="3">
                  <c:v>Universitaria</c:v>
                </c:pt>
              </c:strCache>
            </c:strRef>
          </c:cat>
          <c:val>
            <c:numRef>
              <c:f>Hoja1!$C$18:$C$21</c:f>
              <c:numCache>
                <c:formatCode>0%</c:formatCode>
                <c:ptCount val="4"/>
                <c:pt idx="0">
                  <c:v>0.34723614978801753</c:v>
                </c:pt>
                <c:pt idx="1">
                  <c:v>0.23427213116721543</c:v>
                </c:pt>
                <c:pt idx="2">
                  <c:v>0.13086292330113489</c:v>
                </c:pt>
                <c:pt idx="3">
                  <c:v>0.16817519629434671</c:v>
                </c:pt>
              </c:numCache>
            </c:numRef>
          </c:val>
          <c:extLst>
            <c:ext xmlns:c16="http://schemas.microsoft.com/office/drawing/2014/chart" uri="{C3380CC4-5D6E-409C-BE32-E72D297353CC}">
              <c16:uniqueId val="{00000001-FA3D-4AEF-BC9F-F8AEE0DED694}"/>
            </c:ext>
          </c:extLst>
        </c:ser>
        <c:ser>
          <c:idx val="2"/>
          <c:order val="2"/>
          <c:tx>
            <c:strRef>
              <c:f>Hoja1!$D$17</c:f>
              <c:strCache>
                <c:ptCount val="1"/>
                <c:pt idx="0">
                  <c:v>2018</c:v>
                </c:pt>
              </c:strCache>
            </c:strRef>
          </c:tx>
          <c:spPr>
            <a:solidFill>
              <a:srgbClr val="7DB13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Hoja1!$A$18:$A$21</c:f>
              <c:strCache>
                <c:ptCount val="4"/>
                <c:pt idx="0">
                  <c:v>Básica</c:v>
                </c:pt>
                <c:pt idx="1">
                  <c:v>Media</c:v>
                </c:pt>
                <c:pt idx="2">
                  <c:v>Técnica</c:v>
                </c:pt>
                <c:pt idx="3">
                  <c:v>Universitaria</c:v>
                </c:pt>
              </c:strCache>
            </c:strRef>
          </c:cat>
          <c:val>
            <c:numRef>
              <c:f>Hoja1!$D$18:$D$21</c:f>
              <c:numCache>
                <c:formatCode>0%</c:formatCode>
                <c:ptCount val="4"/>
                <c:pt idx="0">
                  <c:v>0.31979046467458938</c:v>
                </c:pt>
                <c:pt idx="1">
                  <c:v>0.26108040140180633</c:v>
                </c:pt>
                <c:pt idx="2">
                  <c:v>0.15003973032824985</c:v>
                </c:pt>
                <c:pt idx="3">
                  <c:v>0.16098306858265524</c:v>
                </c:pt>
              </c:numCache>
            </c:numRef>
          </c:val>
          <c:extLst>
            <c:ext xmlns:c16="http://schemas.microsoft.com/office/drawing/2014/chart" uri="{C3380CC4-5D6E-409C-BE32-E72D297353CC}">
              <c16:uniqueId val="{00000002-FA3D-4AEF-BC9F-F8AEE0DED694}"/>
            </c:ext>
          </c:extLst>
        </c:ser>
        <c:dLbls>
          <c:dLblPos val="outEnd"/>
          <c:showLegendKey val="0"/>
          <c:showVal val="1"/>
          <c:showCatName val="0"/>
          <c:showSerName val="0"/>
          <c:showPercent val="0"/>
          <c:showBubbleSize val="0"/>
        </c:dLbls>
        <c:gapWidth val="75"/>
        <c:overlap val="-5"/>
        <c:axId val="264380047"/>
        <c:axId val="264381679"/>
      </c:barChart>
      <c:catAx>
        <c:axId val="264380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4381679"/>
        <c:crosses val="autoZero"/>
        <c:auto val="1"/>
        <c:lblAlgn val="ctr"/>
        <c:lblOffset val="100"/>
        <c:noMultiLvlLbl val="0"/>
      </c:catAx>
      <c:valAx>
        <c:axId val="264381679"/>
        <c:scaling>
          <c:orientation val="minMax"/>
          <c:max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Porcentaje</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438004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s-CL" b="1" dirty="0"/>
              <a:t>En términos generales, ¿cuánto confía usted en sus vecinos? </a:t>
            </a:r>
          </a:p>
          <a:p>
            <a:pPr>
              <a:defRPr/>
            </a:pPr>
            <a:r>
              <a:rPr lang="es-CL" dirty="0"/>
              <a:t>Suma de Respuestas 1=“Muy poco”,</a:t>
            </a:r>
            <a:r>
              <a:rPr lang="es-CL" baseline="0" dirty="0"/>
              <a:t> 2=“Poco”</a:t>
            </a:r>
            <a:r>
              <a:rPr lang="es-CL" dirty="0"/>
              <a:t> y 3=“Algo”</a:t>
            </a:r>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Hoja1!$B$15</c:f>
              <c:strCache>
                <c:ptCount val="1"/>
                <c:pt idx="0">
                  <c:v>2016</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Hoja1!$A$16:$A$18</c:f>
              <c:strCache>
                <c:ptCount val="3"/>
                <c:pt idx="0">
                  <c:v>Norte</c:v>
                </c:pt>
                <c:pt idx="1">
                  <c:v>Centro-Sur</c:v>
                </c:pt>
                <c:pt idx="2">
                  <c:v>Sur</c:v>
                </c:pt>
              </c:strCache>
            </c:strRef>
          </c:cat>
          <c:val>
            <c:numRef>
              <c:f>Hoja1!$B$16:$B$18</c:f>
              <c:numCache>
                <c:formatCode>0%</c:formatCode>
                <c:ptCount val="3"/>
                <c:pt idx="0">
                  <c:v>0.58655299587760434</c:v>
                </c:pt>
                <c:pt idx="1">
                  <c:v>0.60389058284297481</c:v>
                </c:pt>
                <c:pt idx="2">
                  <c:v>0.51509635308890633</c:v>
                </c:pt>
              </c:numCache>
            </c:numRef>
          </c:val>
          <c:extLst>
            <c:ext xmlns:c16="http://schemas.microsoft.com/office/drawing/2014/chart" uri="{C3380CC4-5D6E-409C-BE32-E72D297353CC}">
              <c16:uniqueId val="{00000000-8921-4714-9269-E11A5D060165}"/>
            </c:ext>
          </c:extLst>
        </c:ser>
        <c:ser>
          <c:idx val="1"/>
          <c:order val="1"/>
          <c:tx>
            <c:strRef>
              <c:f>Hoja1!$C$15</c:f>
              <c:strCache>
                <c:ptCount val="1"/>
                <c:pt idx="0">
                  <c:v>2017</c:v>
                </c:pt>
              </c:strCache>
            </c:strRef>
          </c:tx>
          <c:spPr>
            <a:solidFill>
              <a:srgbClr val="65367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Hoja1!$A$16:$A$18</c:f>
              <c:strCache>
                <c:ptCount val="3"/>
                <c:pt idx="0">
                  <c:v>Norte</c:v>
                </c:pt>
                <c:pt idx="1">
                  <c:v>Centro-Sur</c:v>
                </c:pt>
                <c:pt idx="2">
                  <c:v>Sur</c:v>
                </c:pt>
              </c:strCache>
            </c:strRef>
          </c:cat>
          <c:val>
            <c:numRef>
              <c:f>Hoja1!$C$16:$C$18</c:f>
              <c:numCache>
                <c:formatCode>0%</c:formatCode>
                <c:ptCount val="3"/>
                <c:pt idx="0">
                  <c:v>0.60897919795364253</c:v>
                </c:pt>
                <c:pt idx="1">
                  <c:v>0.52520162984771757</c:v>
                </c:pt>
                <c:pt idx="2">
                  <c:v>0.54549485281207888</c:v>
                </c:pt>
              </c:numCache>
            </c:numRef>
          </c:val>
          <c:extLst>
            <c:ext xmlns:c16="http://schemas.microsoft.com/office/drawing/2014/chart" uri="{C3380CC4-5D6E-409C-BE32-E72D297353CC}">
              <c16:uniqueId val="{00000001-8921-4714-9269-E11A5D060165}"/>
            </c:ext>
          </c:extLst>
        </c:ser>
        <c:ser>
          <c:idx val="2"/>
          <c:order val="2"/>
          <c:tx>
            <c:strRef>
              <c:f>Hoja1!$D$15</c:f>
              <c:strCache>
                <c:ptCount val="1"/>
                <c:pt idx="0">
                  <c:v>2018</c:v>
                </c:pt>
              </c:strCache>
            </c:strRef>
          </c:tx>
          <c:spPr>
            <a:solidFill>
              <a:srgbClr val="7DB13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Hoja1!$A$16:$A$18</c:f>
              <c:strCache>
                <c:ptCount val="3"/>
                <c:pt idx="0">
                  <c:v>Norte</c:v>
                </c:pt>
                <c:pt idx="1">
                  <c:v>Centro-Sur</c:v>
                </c:pt>
                <c:pt idx="2">
                  <c:v>Sur</c:v>
                </c:pt>
              </c:strCache>
            </c:strRef>
          </c:cat>
          <c:val>
            <c:numRef>
              <c:f>Hoja1!$D$16:$D$18</c:f>
              <c:numCache>
                <c:formatCode>0%</c:formatCode>
                <c:ptCount val="3"/>
                <c:pt idx="0">
                  <c:v>0.54921812972759454</c:v>
                </c:pt>
                <c:pt idx="1">
                  <c:v>0.45893917986501132</c:v>
                </c:pt>
                <c:pt idx="2">
                  <c:v>0.42971161166661243</c:v>
                </c:pt>
              </c:numCache>
            </c:numRef>
          </c:val>
          <c:extLst>
            <c:ext xmlns:c16="http://schemas.microsoft.com/office/drawing/2014/chart" uri="{C3380CC4-5D6E-409C-BE32-E72D297353CC}">
              <c16:uniqueId val="{00000002-8921-4714-9269-E11A5D060165}"/>
            </c:ext>
          </c:extLst>
        </c:ser>
        <c:dLbls>
          <c:dLblPos val="outEnd"/>
          <c:showLegendKey val="0"/>
          <c:showVal val="1"/>
          <c:showCatName val="0"/>
          <c:showSerName val="0"/>
          <c:showPercent val="0"/>
          <c:showBubbleSize val="0"/>
        </c:dLbls>
        <c:gapWidth val="75"/>
        <c:overlap val="-5"/>
        <c:axId val="265414159"/>
        <c:axId val="248440719"/>
      </c:barChart>
      <c:catAx>
        <c:axId val="265414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48440719"/>
        <c:crosses val="autoZero"/>
        <c:auto val="1"/>
        <c:lblAlgn val="ctr"/>
        <c:lblOffset val="100"/>
        <c:noMultiLvlLbl val="0"/>
      </c:catAx>
      <c:valAx>
        <c:axId val="248440719"/>
        <c:scaling>
          <c:orientation val="minMax"/>
          <c:max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Porcentaje</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54141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s-CL" sz="1320" b="1" i="0" u="none" strike="noStrike" baseline="0" dirty="0">
                <a:effectLst/>
              </a:rPr>
              <a:t>¿Qué tan seguro o inseguro se siente en el barrio o vecindario donde usted vive? </a:t>
            </a:r>
            <a:endParaRPr lang="es-ES_tradnl" dirty="0"/>
          </a:p>
          <a:p>
            <a:pPr>
              <a:defRPr/>
            </a:pPr>
            <a:r>
              <a:rPr lang="es-ES_tradnl" dirty="0"/>
              <a:t>Suma de Respuestas 1="Muy inseguro" y 2=”Inseguro"</a:t>
            </a:r>
            <a:endParaRPr lang="es-CL"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col"/>
        <c:grouping val="clustered"/>
        <c:varyColors val="0"/>
        <c:ser>
          <c:idx val="0"/>
          <c:order val="0"/>
          <c:tx>
            <c:strRef>
              <c:f>Hoja1!$B$16</c:f>
              <c:strCache>
                <c:ptCount val="1"/>
                <c:pt idx="0">
                  <c:v>2016</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Hoja1!$A$17:$A$19</c:f>
              <c:strCache>
                <c:ptCount val="3"/>
                <c:pt idx="0">
                  <c:v>Norte</c:v>
                </c:pt>
                <c:pt idx="1">
                  <c:v>Centro-Sur</c:v>
                </c:pt>
                <c:pt idx="2">
                  <c:v>Sur</c:v>
                </c:pt>
              </c:strCache>
            </c:strRef>
          </c:cat>
          <c:val>
            <c:numRef>
              <c:f>Hoja1!$B$17:$B$19</c:f>
              <c:numCache>
                <c:formatCode>0%</c:formatCode>
                <c:ptCount val="3"/>
                <c:pt idx="0">
                  <c:v>0.27665075550570833</c:v>
                </c:pt>
                <c:pt idx="1">
                  <c:v>0.10744722189147461</c:v>
                </c:pt>
                <c:pt idx="2">
                  <c:v>0.13579997251159209</c:v>
                </c:pt>
              </c:numCache>
            </c:numRef>
          </c:val>
          <c:extLst>
            <c:ext xmlns:c16="http://schemas.microsoft.com/office/drawing/2014/chart" uri="{C3380CC4-5D6E-409C-BE32-E72D297353CC}">
              <c16:uniqueId val="{00000000-0AE6-4BE2-ADA9-5F826AA803E2}"/>
            </c:ext>
          </c:extLst>
        </c:ser>
        <c:ser>
          <c:idx val="1"/>
          <c:order val="1"/>
          <c:tx>
            <c:strRef>
              <c:f>Hoja1!$C$16</c:f>
              <c:strCache>
                <c:ptCount val="1"/>
                <c:pt idx="0">
                  <c:v>2017</c:v>
                </c:pt>
              </c:strCache>
            </c:strRef>
          </c:tx>
          <c:spPr>
            <a:solidFill>
              <a:srgbClr val="65367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Hoja1!$A$17:$A$19</c:f>
              <c:strCache>
                <c:ptCount val="3"/>
                <c:pt idx="0">
                  <c:v>Norte</c:v>
                </c:pt>
                <c:pt idx="1">
                  <c:v>Centro-Sur</c:v>
                </c:pt>
                <c:pt idx="2">
                  <c:v>Sur</c:v>
                </c:pt>
              </c:strCache>
            </c:strRef>
          </c:cat>
          <c:val>
            <c:numRef>
              <c:f>Hoja1!$C$17:$C$19</c:f>
              <c:numCache>
                <c:formatCode>0%</c:formatCode>
                <c:ptCount val="3"/>
                <c:pt idx="0">
                  <c:v>0.2269228435644958</c:v>
                </c:pt>
                <c:pt idx="1">
                  <c:v>0.17526794998107334</c:v>
                </c:pt>
                <c:pt idx="2">
                  <c:v>0.14932701591866906</c:v>
                </c:pt>
              </c:numCache>
            </c:numRef>
          </c:val>
          <c:extLst>
            <c:ext xmlns:c16="http://schemas.microsoft.com/office/drawing/2014/chart" uri="{C3380CC4-5D6E-409C-BE32-E72D297353CC}">
              <c16:uniqueId val="{00000001-0AE6-4BE2-ADA9-5F826AA803E2}"/>
            </c:ext>
          </c:extLst>
        </c:ser>
        <c:ser>
          <c:idx val="2"/>
          <c:order val="2"/>
          <c:tx>
            <c:strRef>
              <c:f>Hoja1!$D$16</c:f>
              <c:strCache>
                <c:ptCount val="1"/>
                <c:pt idx="0">
                  <c:v>2018</c:v>
                </c:pt>
              </c:strCache>
            </c:strRef>
          </c:tx>
          <c:spPr>
            <a:solidFill>
              <a:srgbClr val="7DB13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s-C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Hoja1!$A$17:$A$19</c:f>
              <c:strCache>
                <c:ptCount val="3"/>
                <c:pt idx="0">
                  <c:v>Norte</c:v>
                </c:pt>
                <c:pt idx="1">
                  <c:v>Centro-Sur</c:v>
                </c:pt>
                <c:pt idx="2">
                  <c:v>Sur</c:v>
                </c:pt>
              </c:strCache>
            </c:strRef>
          </c:cat>
          <c:val>
            <c:numRef>
              <c:f>Hoja1!$D$17:$D$19</c:f>
              <c:numCache>
                <c:formatCode>0%</c:formatCode>
                <c:ptCount val="3"/>
                <c:pt idx="0">
                  <c:v>0.16606723106469914</c:v>
                </c:pt>
                <c:pt idx="1">
                  <c:v>0.13073305177073818</c:v>
                </c:pt>
                <c:pt idx="2">
                  <c:v>9.2997376491941466E-2</c:v>
                </c:pt>
              </c:numCache>
            </c:numRef>
          </c:val>
          <c:extLst>
            <c:ext xmlns:c16="http://schemas.microsoft.com/office/drawing/2014/chart" uri="{C3380CC4-5D6E-409C-BE32-E72D297353CC}">
              <c16:uniqueId val="{00000002-0AE6-4BE2-ADA9-5F826AA803E2}"/>
            </c:ext>
          </c:extLst>
        </c:ser>
        <c:dLbls>
          <c:dLblPos val="outEnd"/>
          <c:showLegendKey val="0"/>
          <c:showVal val="1"/>
          <c:showCatName val="0"/>
          <c:showSerName val="0"/>
          <c:showPercent val="0"/>
          <c:showBubbleSize val="0"/>
        </c:dLbls>
        <c:gapWidth val="75"/>
        <c:overlap val="-5"/>
        <c:axId val="267470463"/>
        <c:axId val="267710031"/>
      </c:barChart>
      <c:catAx>
        <c:axId val="267470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7710031"/>
        <c:crosses val="autoZero"/>
        <c:auto val="1"/>
        <c:lblAlgn val="ctr"/>
        <c:lblOffset val="100"/>
        <c:noMultiLvlLbl val="0"/>
      </c:catAx>
      <c:valAx>
        <c:axId val="267710031"/>
        <c:scaling>
          <c:orientation val="minMax"/>
          <c:max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s-CL"/>
                  <a:t>Porcentaje</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crossAx val="2674704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EFE5A-652F-4C07-8F7C-5D5039510AA9}"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s-CL"/>
        </a:p>
      </dgm:t>
    </dgm:pt>
    <dgm:pt modelId="{F8EE3A93-B54A-4C52-9BCB-451DD25A4281}">
      <dgm:prSet phldrT="[Texto]"/>
      <dgm:spPr>
        <a:solidFill>
          <a:srgbClr val="653675"/>
        </a:solidFill>
      </dgm:spPr>
      <dgm:t>
        <a:bodyPr/>
        <a:lstStyle/>
        <a:p>
          <a:r>
            <a:rPr lang="es-CL" dirty="0"/>
            <a:t>Las dimensiones socioeconómicas del conflicto</a:t>
          </a:r>
        </a:p>
      </dgm:t>
    </dgm:pt>
    <dgm:pt modelId="{BD011298-FDB7-43B8-807B-69E1714C6D33}" type="parTrans" cxnId="{D9A30E18-D5BE-4DA4-9F7B-691D6A46BB6A}">
      <dgm:prSet/>
      <dgm:spPr/>
      <dgm:t>
        <a:bodyPr/>
        <a:lstStyle/>
        <a:p>
          <a:endParaRPr lang="es-CL"/>
        </a:p>
      </dgm:t>
    </dgm:pt>
    <dgm:pt modelId="{8E4CB3A3-849A-4132-A399-00F64816988D}" type="sibTrans" cxnId="{D9A30E18-D5BE-4DA4-9F7B-691D6A46BB6A}">
      <dgm:prSet/>
      <dgm:spPr/>
      <dgm:t>
        <a:bodyPr/>
        <a:lstStyle/>
        <a:p>
          <a:endParaRPr lang="es-CL"/>
        </a:p>
      </dgm:t>
    </dgm:pt>
    <dgm:pt modelId="{A9E0E2F4-DFF6-403F-8E96-56D8BC72093A}">
      <dgm:prSet phldrT="[Texto]"/>
      <dgm:spPr>
        <a:solidFill>
          <a:srgbClr val="DEE32C"/>
        </a:solidFill>
      </dgm:spPr>
      <dgm:t>
        <a:bodyPr/>
        <a:lstStyle/>
        <a:p>
          <a:r>
            <a:rPr lang="es-CL" dirty="0"/>
            <a:t>Interacciones grupales e individuales</a:t>
          </a:r>
        </a:p>
      </dgm:t>
    </dgm:pt>
    <dgm:pt modelId="{A4C24087-1BE4-4CA7-959C-BE8305B29CB1}" type="parTrans" cxnId="{B054035D-AD64-4C6A-BB79-62625D9B6056}">
      <dgm:prSet/>
      <dgm:spPr/>
      <dgm:t>
        <a:bodyPr/>
        <a:lstStyle/>
        <a:p>
          <a:endParaRPr lang="es-CL"/>
        </a:p>
      </dgm:t>
    </dgm:pt>
    <dgm:pt modelId="{0452DB23-078C-4396-86FF-31F691F6EA47}" type="sibTrans" cxnId="{B054035D-AD64-4C6A-BB79-62625D9B6056}">
      <dgm:prSet/>
      <dgm:spPr/>
      <dgm:t>
        <a:bodyPr/>
        <a:lstStyle/>
        <a:p>
          <a:endParaRPr lang="es-CL"/>
        </a:p>
      </dgm:t>
    </dgm:pt>
    <dgm:pt modelId="{04E8A3BF-B122-4DDE-8100-762E9803C23A}">
      <dgm:prSet phldrT="[Texto]"/>
      <dgm:spPr>
        <a:solidFill>
          <a:srgbClr val="7DB130"/>
        </a:solidFill>
      </dgm:spPr>
      <dgm:t>
        <a:bodyPr/>
        <a:lstStyle/>
        <a:p>
          <a:r>
            <a:rPr lang="es-CL" dirty="0"/>
            <a:t>Conflicto político y social</a:t>
          </a:r>
        </a:p>
      </dgm:t>
    </dgm:pt>
    <dgm:pt modelId="{F76057DB-4E1D-4C23-884B-CF8BD01179F5}" type="parTrans" cxnId="{8A52C597-A4B3-4D82-94C1-9E7D3B884B5C}">
      <dgm:prSet/>
      <dgm:spPr/>
      <dgm:t>
        <a:bodyPr/>
        <a:lstStyle/>
        <a:p>
          <a:endParaRPr lang="es-CL"/>
        </a:p>
      </dgm:t>
    </dgm:pt>
    <dgm:pt modelId="{1F17C641-C624-42BB-97B3-ED15D4FBBAF2}" type="sibTrans" cxnId="{8A52C597-A4B3-4D82-94C1-9E7D3B884B5C}">
      <dgm:prSet/>
      <dgm:spPr/>
      <dgm:t>
        <a:bodyPr/>
        <a:lstStyle/>
        <a:p>
          <a:endParaRPr lang="es-CL"/>
        </a:p>
      </dgm:t>
    </dgm:pt>
    <dgm:pt modelId="{75B85DD0-5A1C-4A04-B151-AD56CACA0091}">
      <dgm:prSet phldrT="[Texto]"/>
      <dgm:spPr>
        <a:solidFill>
          <a:srgbClr val="3F72BA"/>
        </a:solidFill>
      </dgm:spPr>
      <dgm:t>
        <a:bodyPr/>
        <a:lstStyle/>
        <a:p>
          <a:r>
            <a:rPr lang="es-CL" dirty="0"/>
            <a:t>Geografías del conflicto y de la cohesión</a:t>
          </a:r>
        </a:p>
      </dgm:t>
    </dgm:pt>
    <dgm:pt modelId="{0A64CE3A-F60F-4D88-8195-5782B034CA02}" type="parTrans" cxnId="{42B210E5-8C6D-4870-96BF-0A3E41D40805}">
      <dgm:prSet/>
      <dgm:spPr/>
      <dgm:t>
        <a:bodyPr/>
        <a:lstStyle/>
        <a:p>
          <a:endParaRPr lang="es-CL"/>
        </a:p>
      </dgm:t>
    </dgm:pt>
    <dgm:pt modelId="{0BFF9CC2-EE4D-4115-983E-81BE51DA103C}" type="sibTrans" cxnId="{42B210E5-8C6D-4870-96BF-0A3E41D40805}">
      <dgm:prSet/>
      <dgm:spPr/>
      <dgm:t>
        <a:bodyPr/>
        <a:lstStyle/>
        <a:p>
          <a:endParaRPr lang="es-CL"/>
        </a:p>
      </dgm:t>
    </dgm:pt>
    <dgm:pt modelId="{C5548CD2-FF78-4514-AD18-3F54B83F0B23}" type="pres">
      <dgm:prSet presAssocID="{318EFE5A-652F-4C07-8F7C-5D5039510AA9}" presName="diagram" presStyleCnt="0">
        <dgm:presLayoutVars>
          <dgm:dir/>
          <dgm:resizeHandles val="exact"/>
        </dgm:presLayoutVars>
      </dgm:prSet>
      <dgm:spPr/>
    </dgm:pt>
    <dgm:pt modelId="{C860E25E-AE53-4570-B0A8-32266F1107D0}" type="pres">
      <dgm:prSet presAssocID="{F8EE3A93-B54A-4C52-9BCB-451DD25A4281}" presName="node" presStyleLbl="node1" presStyleIdx="0" presStyleCnt="4">
        <dgm:presLayoutVars>
          <dgm:bulletEnabled val="1"/>
        </dgm:presLayoutVars>
      </dgm:prSet>
      <dgm:spPr/>
    </dgm:pt>
    <dgm:pt modelId="{B5FEAC07-CDF5-4604-8C2D-39E8BFEE92F3}" type="pres">
      <dgm:prSet presAssocID="{8E4CB3A3-849A-4132-A399-00F64816988D}" presName="sibTrans" presStyleCnt="0"/>
      <dgm:spPr/>
    </dgm:pt>
    <dgm:pt modelId="{4F592C26-421F-4A20-978C-78468E4F014D}" type="pres">
      <dgm:prSet presAssocID="{A9E0E2F4-DFF6-403F-8E96-56D8BC72093A}" presName="node" presStyleLbl="node1" presStyleIdx="1" presStyleCnt="4">
        <dgm:presLayoutVars>
          <dgm:bulletEnabled val="1"/>
        </dgm:presLayoutVars>
      </dgm:prSet>
      <dgm:spPr/>
    </dgm:pt>
    <dgm:pt modelId="{4B9F6B50-33CA-4731-ABAC-54F5709909CB}" type="pres">
      <dgm:prSet presAssocID="{0452DB23-078C-4396-86FF-31F691F6EA47}" presName="sibTrans" presStyleCnt="0"/>
      <dgm:spPr/>
    </dgm:pt>
    <dgm:pt modelId="{5229438F-BD4F-4582-B9CE-1B2020079416}" type="pres">
      <dgm:prSet presAssocID="{04E8A3BF-B122-4DDE-8100-762E9803C23A}" presName="node" presStyleLbl="node1" presStyleIdx="2" presStyleCnt="4">
        <dgm:presLayoutVars>
          <dgm:bulletEnabled val="1"/>
        </dgm:presLayoutVars>
      </dgm:prSet>
      <dgm:spPr/>
    </dgm:pt>
    <dgm:pt modelId="{56A8DF90-0367-45AE-A371-D2BECA208072}" type="pres">
      <dgm:prSet presAssocID="{1F17C641-C624-42BB-97B3-ED15D4FBBAF2}" presName="sibTrans" presStyleCnt="0"/>
      <dgm:spPr/>
    </dgm:pt>
    <dgm:pt modelId="{D60CFAE3-8076-4950-B3EC-10941A454A04}" type="pres">
      <dgm:prSet presAssocID="{75B85DD0-5A1C-4A04-B151-AD56CACA0091}" presName="node" presStyleLbl="node1" presStyleIdx="3" presStyleCnt="4">
        <dgm:presLayoutVars>
          <dgm:bulletEnabled val="1"/>
        </dgm:presLayoutVars>
      </dgm:prSet>
      <dgm:spPr/>
    </dgm:pt>
  </dgm:ptLst>
  <dgm:cxnLst>
    <dgm:cxn modelId="{D9A30E18-D5BE-4DA4-9F7B-691D6A46BB6A}" srcId="{318EFE5A-652F-4C07-8F7C-5D5039510AA9}" destId="{F8EE3A93-B54A-4C52-9BCB-451DD25A4281}" srcOrd="0" destOrd="0" parTransId="{BD011298-FDB7-43B8-807B-69E1714C6D33}" sibTransId="{8E4CB3A3-849A-4132-A399-00F64816988D}"/>
    <dgm:cxn modelId="{FCF1102B-B82A-4920-9D22-51A803AD3FB1}" type="presOf" srcId="{318EFE5A-652F-4C07-8F7C-5D5039510AA9}" destId="{C5548CD2-FF78-4514-AD18-3F54B83F0B23}" srcOrd="0" destOrd="0" presId="urn:microsoft.com/office/officeart/2005/8/layout/default"/>
    <dgm:cxn modelId="{6D1BE930-2FDF-4A9E-A7F9-2160D015A8E2}" type="presOf" srcId="{04E8A3BF-B122-4DDE-8100-762E9803C23A}" destId="{5229438F-BD4F-4582-B9CE-1B2020079416}" srcOrd="0" destOrd="0" presId="urn:microsoft.com/office/officeart/2005/8/layout/default"/>
    <dgm:cxn modelId="{B054035D-AD64-4C6A-BB79-62625D9B6056}" srcId="{318EFE5A-652F-4C07-8F7C-5D5039510AA9}" destId="{A9E0E2F4-DFF6-403F-8E96-56D8BC72093A}" srcOrd="1" destOrd="0" parTransId="{A4C24087-1BE4-4CA7-959C-BE8305B29CB1}" sibTransId="{0452DB23-078C-4396-86FF-31F691F6EA47}"/>
    <dgm:cxn modelId="{BBDA9361-D5C1-441A-A622-D0DF20202CF6}" type="presOf" srcId="{75B85DD0-5A1C-4A04-B151-AD56CACA0091}" destId="{D60CFAE3-8076-4950-B3EC-10941A454A04}" srcOrd="0" destOrd="0" presId="urn:microsoft.com/office/officeart/2005/8/layout/default"/>
    <dgm:cxn modelId="{979D0991-EF28-439C-8404-1F1DEBBC2214}" type="presOf" srcId="{F8EE3A93-B54A-4C52-9BCB-451DD25A4281}" destId="{C860E25E-AE53-4570-B0A8-32266F1107D0}" srcOrd="0" destOrd="0" presId="urn:microsoft.com/office/officeart/2005/8/layout/default"/>
    <dgm:cxn modelId="{8A52C597-A4B3-4D82-94C1-9E7D3B884B5C}" srcId="{318EFE5A-652F-4C07-8F7C-5D5039510AA9}" destId="{04E8A3BF-B122-4DDE-8100-762E9803C23A}" srcOrd="2" destOrd="0" parTransId="{F76057DB-4E1D-4C23-884B-CF8BD01179F5}" sibTransId="{1F17C641-C624-42BB-97B3-ED15D4FBBAF2}"/>
    <dgm:cxn modelId="{42B210E5-8C6D-4870-96BF-0A3E41D40805}" srcId="{318EFE5A-652F-4C07-8F7C-5D5039510AA9}" destId="{75B85DD0-5A1C-4A04-B151-AD56CACA0091}" srcOrd="3" destOrd="0" parTransId="{0A64CE3A-F60F-4D88-8195-5782B034CA02}" sibTransId="{0BFF9CC2-EE4D-4115-983E-81BE51DA103C}"/>
    <dgm:cxn modelId="{911B39F2-1943-40C1-A78D-3CCC0C9EB481}" type="presOf" srcId="{A9E0E2F4-DFF6-403F-8E96-56D8BC72093A}" destId="{4F592C26-421F-4A20-978C-78468E4F014D}" srcOrd="0" destOrd="0" presId="urn:microsoft.com/office/officeart/2005/8/layout/default"/>
    <dgm:cxn modelId="{E54B0CDB-A9FD-48DF-ACA7-3D56FD01A6AC}" type="presParOf" srcId="{C5548CD2-FF78-4514-AD18-3F54B83F0B23}" destId="{C860E25E-AE53-4570-B0A8-32266F1107D0}" srcOrd="0" destOrd="0" presId="urn:microsoft.com/office/officeart/2005/8/layout/default"/>
    <dgm:cxn modelId="{44187F40-535F-4C6C-B28E-94051F5A067E}" type="presParOf" srcId="{C5548CD2-FF78-4514-AD18-3F54B83F0B23}" destId="{B5FEAC07-CDF5-4604-8C2D-39E8BFEE92F3}" srcOrd="1" destOrd="0" presId="urn:microsoft.com/office/officeart/2005/8/layout/default"/>
    <dgm:cxn modelId="{749D8D58-E124-47D6-9C11-92A9AFB5D38E}" type="presParOf" srcId="{C5548CD2-FF78-4514-AD18-3F54B83F0B23}" destId="{4F592C26-421F-4A20-978C-78468E4F014D}" srcOrd="2" destOrd="0" presId="urn:microsoft.com/office/officeart/2005/8/layout/default"/>
    <dgm:cxn modelId="{4A6F0EDC-EF17-4CB3-95D1-D7949FD23691}" type="presParOf" srcId="{C5548CD2-FF78-4514-AD18-3F54B83F0B23}" destId="{4B9F6B50-33CA-4731-ABAC-54F5709909CB}" srcOrd="3" destOrd="0" presId="urn:microsoft.com/office/officeart/2005/8/layout/default"/>
    <dgm:cxn modelId="{5FB43486-8D55-4800-B08B-3FB0516E20B1}" type="presParOf" srcId="{C5548CD2-FF78-4514-AD18-3F54B83F0B23}" destId="{5229438F-BD4F-4582-B9CE-1B2020079416}" srcOrd="4" destOrd="0" presId="urn:microsoft.com/office/officeart/2005/8/layout/default"/>
    <dgm:cxn modelId="{EF2B62B5-BB68-49B2-BAC6-86DCE4477A74}" type="presParOf" srcId="{C5548CD2-FF78-4514-AD18-3F54B83F0B23}" destId="{56A8DF90-0367-45AE-A371-D2BECA208072}" srcOrd="5" destOrd="0" presId="urn:microsoft.com/office/officeart/2005/8/layout/default"/>
    <dgm:cxn modelId="{A671BB21-BC46-4BA9-8FC9-CD9FBE27370F}" type="presParOf" srcId="{C5548CD2-FF78-4514-AD18-3F54B83F0B23}" destId="{D60CFAE3-8076-4950-B3EC-10941A454A04}"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98FC555-8358-45A4-8AC4-9FE2475250AA}"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s-CL"/>
        </a:p>
      </dgm:t>
    </dgm:pt>
    <dgm:pt modelId="{8016EE6A-504E-4F0B-B735-77DC94C6E628}">
      <dgm:prSet phldrT="[Texto]" custT="1"/>
      <dgm:spPr>
        <a:solidFill>
          <a:srgbClr val="7DB130"/>
        </a:solidFill>
      </dgm:spPr>
      <dgm:t>
        <a:bodyPr/>
        <a:lstStyle/>
        <a:p>
          <a:r>
            <a:rPr lang="es-CL" sz="2800" dirty="0"/>
            <a:t>Mediciones revisadas</a:t>
          </a:r>
        </a:p>
      </dgm:t>
    </dgm:pt>
    <dgm:pt modelId="{A08A4673-42B2-424D-B1CC-A592CB523437}" type="parTrans" cxnId="{B503A437-BA8F-4EE6-B30B-D8E2A463DAB7}">
      <dgm:prSet/>
      <dgm:spPr/>
      <dgm:t>
        <a:bodyPr/>
        <a:lstStyle/>
        <a:p>
          <a:endParaRPr lang="es-CL" sz="2000"/>
        </a:p>
      </dgm:t>
    </dgm:pt>
    <dgm:pt modelId="{5193AE4B-CF42-40AD-8069-B024E68E690E}" type="sibTrans" cxnId="{B503A437-BA8F-4EE6-B30B-D8E2A463DAB7}">
      <dgm:prSet/>
      <dgm:spPr/>
      <dgm:t>
        <a:bodyPr/>
        <a:lstStyle/>
        <a:p>
          <a:endParaRPr lang="es-CL" sz="2000"/>
        </a:p>
      </dgm:t>
    </dgm:pt>
    <dgm:pt modelId="{0F43FE8E-3E6F-4E4A-9C13-A6BA42F21C03}">
      <dgm:prSet phldrT="[Texto]" custT="1"/>
      <dgm:spPr>
        <a:solidFill>
          <a:srgbClr val="653675"/>
        </a:solidFill>
      </dgm:spPr>
      <dgm:t>
        <a:bodyPr/>
        <a:lstStyle/>
        <a:p>
          <a:r>
            <a:rPr lang="es-CL" sz="2400" dirty="0"/>
            <a:t>Encuestas transnacionales</a:t>
          </a:r>
        </a:p>
      </dgm:t>
    </dgm:pt>
    <dgm:pt modelId="{645109FE-2E81-44A5-8E00-570120153334}" type="parTrans" cxnId="{121EC3E0-6B30-4250-B363-E135E60055CB}">
      <dgm:prSet/>
      <dgm:spPr/>
      <dgm:t>
        <a:bodyPr/>
        <a:lstStyle/>
        <a:p>
          <a:endParaRPr lang="es-CL" sz="2000"/>
        </a:p>
      </dgm:t>
    </dgm:pt>
    <dgm:pt modelId="{926B945C-D807-4C90-8753-946EF8002757}" type="sibTrans" cxnId="{121EC3E0-6B30-4250-B363-E135E60055CB}">
      <dgm:prSet/>
      <dgm:spPr/>
      <dgm:t>
        <a:bodyPr/>
        <a:lstStyle/>
        <a:p>
          <a:endParaRPr lang="es-CL" sz="2000"/>
        </a:p>
      </dgm:t>
    </dgm:pt>
    <dgm:pt modelId="{31F419E1-5447-441E-B1AE-A034F6C7C41D}">
      <dgm:prSet phldrT="[Texto]" custT="1"/>
      <dgm:spPr/>
      <dgm:t>
        <a:bodyPr/>
        <a:lstStyle/>
        <a:p>
          <a:pPr>
            <a:buSzPts val="1100"/>
            <a:buFont typeface="Palatino Linotype" panose="02040502050505030304" pitchFamily="18" charset="0"/>
            <a:buAutoNum type="arabicPeriod"/>
          </a:pPr>
          <a:r>
            <a:rPr lang="es-ES" sz="1400" dirty="0"/>
            <a:t>Encuesta </a:t>
          </a:r>
          <a:r>
            <a:rPr lang="es-ES" sz="1400" dirty="0" err="1"/>
            <a:t>Latinobarómetro</a:t>
          </a:r>
          <a:r>
            <a:rPr lang="es-ES" sz="1400" dirty="0"/>
            <a:t>.</a:t>
          </a:r>
          <a:endParaRPr lang="es-CL" sz="1400" dirty="0"/>
        </a:p>
      </dgm:t>
    </dgm:pt>
    <dgm:pt modelId="{2B03267D-E47F-4D6D-9C7A-322E51D30D56}" type="parTrans" cxnId="{1C9F6E85-FA81-40CD-880C-8FAD77BB7491}">
      <dgm:prSet/>
      <dgm:spPr/>
      <dgm:t>
        <a:bodyPr/>
        <a:lstStyle/>
        <a:p>
          <a:endParaRPr lang="es-CL" sz="2000"/>
        </a:p>
      </dgm:t>
    </dgm:pt>
    <dgm:pt modelId="{5AD7B9DB-4F9E-46A6-8A02-3F2E21560E4F}" type="sibTrans" cxnId="{1C9F6E85-FA81-40CD-880C-8FAD77BB7491}">
      <dgm:prSet/>
      <dgm:spPr/>
      <dgm:t>
        <a:bodyPr/>
        <a:lstStyle/>
        <a:p>
          <a:endParaRPr lang="es-CL" sz="2000"/>
        </a:p>
      </dgm:t>
    </dgm:pt>
    <dgm:pt modelId="{D78B33C3-7976-4681-ADC0-9DC76FAC8F2C}">
      <dgm:prSet phldrT="[Texto]" custT="1"/>
      <dgm:spPr>
        <a:solidFill>
          <a:srgbClr val="653675"/>
        </a:solidFill>
      </dgm:spPr>
      <dgm:t>
        <a:bodyPr/>
        <a:lstStyle/>
        <a:p>
          <a:r>
            <a:rPr lang="es-CL" sz="2400" dirty="0"/>
            <a:t>Encuestas de Chile</a:t>
          </a:r>
        </a:p>
      </dgm:t>
    </dgm:pt>
    <dgm:pt modelId="{00A2CC0D-C6E2-49DE-A759-E6A56A7F1E06}" type="parTrans" cxnId="{4B8A9869-829B-4D96-BF93-268EA6D9FE16}">
      <dgm:prSet/>
      <dgm:spPr/>
      <dgm:t>
        <a:bodyPr/>
        <a:lstStyle/>
        <a:p>
          <a:endParaRPr lang="es-CL" sz="2000"/>
        </a:p>
      </dgm:t>
    </dgm:pt>
    <dgm:pt modelId="{EF677E2A-15DC-4FC7-AD61-E0B7BDE1FA1B}" type="sibTrans" cxnId="{4B8A9869-829B-4D96-BF93-268EA6D9FE16}">
      <dgm:prSet/>
      <dgm:spPr/>
      <dgm:t>
        <a:bodyPr/>
        <a:lstStyle/>
        <a:p>
          <a:endParaRPr lang="es-CL" sz="2000"/>
        </a:p>
      </dgm:t>
    </dgm:pt>
    <dgm:pt modelId="{BD77715C-1ADF-4D72-8062-417BE0DC9F4D}">
      <dgm:prSet phldrT="[Texto]" custT="1"/>
      <dgm:spPr/>
      <dgm:t>
        <a:bodyPr/>
        <a:lstStyle/>
        <a:p>
          <a:r>
            <a:rPr lang="es-ES" sz="1400" dirty="0"/>
            <a:t>Encuestas del Centro de Estudios Públicos (CEP). Encuesta Bicentenario.</a:t>
          </a:r>
          <a:endParaRPr lang="es-CL" sz="1400" dirty="0"/>
        </a:p>
      </dgm:t>
    </dgm:pt>
    <dgm:pt modelId="{C0213967-D854-4527-8B15-7C067BD917E9}" type="parTrans" cxnId="{C40CA53A-B500-44CC-BDEA-0D6A3703BB98}">
      <dgm:prSet/>
      <dgm:spPr/>
      <dgm:t>
        <a:bodyPr/>
        <a:lstStyle/>
        <a:p>
          <a:endParaRPr lang="es-CL" sz="2000"/>
        </a:p>
      </dgm:t>
    </dgm:pt>
    <dgm:pt modelId="{75E1AA85-FF5E-450E-9296-E851A2426F98}" type="sibTrans" cxnId="{C40CA53A-B500-44CC-BDEA-0D6A3703BB98}">
      <dgm:prSet/>
      <dgm:spPr/>
      <dgm:t>
        <a:bodyPr/>
        <a:lstStyle/>
        <a:p>
          <a:endParaRPr lang="es-CL" sz="2000"/>
        </a:p>
      </dgm:t>
    </dgm:pt>
    <dgm:pt modelId="{DBF5779F-A5A8-40CA-893B-79CF3C9B9608}">
      <dgm:prSet phldrT="[Texto]" custT="1"/>
      <dgm:spPr>
        <a:solidFill>
          <a:srgbClr val="653675"/>
        </a:solidFill>
      </dgm:spPr>
      <dgm:t>
        <a:bodyPr/>
        <a:lstStyle/>
        <a:p>
          <a:r>
            <a:rPr lang="es-ES" sz="2400" dirty="0"/>
            <a:t>Estadísticas y Registros Oficiales</a:t>
          </a:r>
          <a:endParaRPr lang="es-CL" sz="2400" dirty="0"/>
        </a:p>
      </dgm:t>
    </dgm:pt>
    <dgm:pt modelId="{7063F13B-B2F3-43DA-B6FD-BD7F1BC2170F}" type="parTrans" cxnId="{081D8104-A5E3-45A7-99B6-CD85AC66F2CD}">
      <dgm:prSet/>
      <dgm:spPr/>
      <dgm:t>
        <a:bodyPr/>
        <a:lstStyle/>
        <a:p>
          <a:endParaRPr lang="es-CL" sz="2000"/>
        </a:p>
      </dgm:t>
    </dgm:pt>
    <dgm:pt modelId="{CFC7572E-99E2-4638-AB6F-A24C4B5D4629}" type="sibTrans" cxnId="{081D8104-A5E3-45A7-99B6-CD85AC66F2CD}">
      <dgm:prSet/>
      <dgm:spPr/>
      <dgm:t>
        <a:bodyPr/>
        <a:lstStyle/>
        <a:p>
          <a:endParaRPr lang="es-CL" sz="2000"/>
        </a:p>
      </dgm:t>
    </dgm:pt>
    <dgm:pt modelId="{9EEEC7A9-98C4-4FBE-B646-407DD6AB604E}">
      <dgm:prSet custT="1"/>
      <dgm:spPr/>
      <dgm:t>
        <a:bodyPr/>
        <a:lstStyle/>
        <a:p>
          <a:r>
            <a:rPr lang="es-ES" sz="1400" dirty="0"/>
            <a:t>Encuesta </a:t>
          </a:r>
          <a:r>
            <a:rPr lang="es-ES" sz="1400" dirty="0" err="1"/>
            <a:t>Latin</a:t>
          </a:r>
          <a:r>
            <a:rPr lang="es-ES" sz="1400" dirty="0"/>
            <a:t> American </a:t>
          </a:r>
          <a:r>
            <a:rPr lang="es-ES" sz="1400" dirty="0" err="1"/>
            <a:t>Public</a:t>
          </a:r>
          <a:r>
            <a:rPr lang="es-ES" sz="1400" dirty="0"/>
            <a:t> </a:t>
          </a:r>
          <a:r>
            <a:rPr lang="es-ES" sz="1400" dirty="0" err="1"/>
            <a:t>Opinion</a:t>
          </a:r>
          <a:r>
            <a:rPr lang="es-ES" sz="1400" dirty="0"/>
            <a:t> Project (LAPOP). Encuesta Mundial de Valores (</a:t>
          </a:r>
          <a:r>
            <a:rPr lang="es-ES" sz="1400" dirty="0" err="1"/>
            <a:t>World</a:t>
          </a:r>
          <a:r>
            <a:rPr lang="es-ES" sz="1400" dirty="0"/>
            <a:t> </a:t>
          </a:r>
          <a:r>
            <a:rPr lang="es-ES" sz="1400" dirty="0" err="1"/>
            <a:t>Values</a:t>
          </a:r>
          <a:r>
            <a:rPr lang="es-ES" sz="1400" dirty="0"/>
            <a:t> </a:t>
          </a:r>
          <a:r>
            <a:rPr lang="es-ES" sz="1400" dirty="0" err="1"/>
            <a:t>Survey</a:t>
          </a:r>
          <a:r>
            <a:rPr lang="es-ES" sz="1400" dirty="0"/>
            <a:t>).</a:t>
          </a:r>
          <a:endParaRPr lang="es-CL" sz="1400" dirty="0"/>
        </a:p>
      </dgm:t>
    </dgm:pt>
    <dgm:pt modelId="{C1F7AF0B-784E-4C46-91BE-C2E355559CCA}" type="parTrans" cxnId="{3E46AF27-95D4-40B7-A8C9-D4144C35F792}">
      <dgm:prSet/>
      <dgm:spPr/>
      <dgm:t>
        <a:bodyPr/>
        <a:lstStyle/>
        <a:p>
          <a:endParaRPr lang="es-CL" sz="2000"/>
        </a:p>
      </dgm:t>
    </dgm:pt>
    <dgm:pt modelId="{EF5F6DE7-172E-46A6-B64F-F6F90E7C4B5C}" type="sibTrans" cxnId="{3E46AF27-95D4-40B7-A8C9-D4144C35F792}">
      <dgm:prSet/>
      <dgm:spPr/>
      <dgm:t>
        <a:bodyPr/>
        <a:lstStyle/>
        <a:p>
          <a:endParaRPr lang="es-CL" sz="2000"/>
        </a:p>
      </dgm:t>
    </dgm:pt>
    <dgm:pt modelId="{D915E97D-9066-4A8C-8576-55CC15008783}">
      <dgm:prSet custT="1"/>
      <dgm:spPr/>
      <dgm:t>
        <a:bodyPr/>
        <a:lstStyle/>
        <a:p>
          <a:r>
            <a:rPr lang="es-ES" sz="1400" dirty="0"/>
            <a:t>Encuestas de International Social </a:t>
          </a:r>
          <a:r>
            <a:rPr lang="es-ES" sz="1400" dirty="0" err="1"/>
            <a:t>Survey</a:t>
          </a:r>
          <a:r>
            <a:rPr lang="es-ES" sz="1400" dirty="0"/>
            <a:t> </a:t>
          </a:r>
          <a:r>
            <a:rPr lang="es-ES" sz="1400" dirty="0" err="1"/>
            <a:t>Programme</a:t>
          </a:r>
          <a:r>
            <a:rPr lang="es-ES" sz="1400" dirty="0"/>
            <a:t> (ISSP).</a:t>
          </a:r>
          <a:endParaRPr lang="es-CL" sz="1400" dirty="0"/>
        </a:p>
      </dgm:t>
    </dgm:pt>
    <dgm:pt modelId="{D234EA23-C02C-4C70-B698-51FE12D9F86C}" type="parTrans" cxnId="{13CE9AA7-9AAB-4271-A0F9-CFE21AECA2C6}">
      <dgm:prSet/>
      <dgm:spPr/>
      <dgm:t>
        <a:bodyPr/>
        <a:lstStyle/>
        <a:p>
          <a:endParaRPr lang="es-CL" sz="2000"/>
        </a:p>
      </dgm:t>
    </dgm:pt>
    <dgm:pt modelId="{52F0A2CE-CFE0-4FA9-9D0A-7B15E5CD36F9}" type="sibTrans" cxnId="{13CE9AA7-9AAB-4271-A0F9-CFE21AECA2C6}">
      <dgm:prSet/>
      <dgm:spPr/>
      <dgm:t>
        <a:bodyPr/>
        <a:lstStyle/>
        <a:p>
          <a:endParaRPr lang="es-CL" sz="2000"/>
        </a:p>
      </dgm:t>
    </dgm:pt>
    <dgm:pt modelId="{2C19628D-BB93-4EA4-959F-F589A0133286}">
      <dgm:prSet custT="1"/>
      <dgm:spPr/>
      <dgm:t>
        <a:bodyPr/>
        <a:lstStyle/>
        <a:p>
          <a:r>
            <a:rPr lang="es-ES" sz="1400" dirty="0"/>
            <a:t>Encuesta COES 2014.</a:t>
          </a:r>
          <a:endParaRPr lang="es-CL" sz="1400" dirty="0"/>
        </a:p>
      </dgm:t>
    </dgm:pt>
    <dgm:pt modelId="{1EC05008-1031-4C19-8D23-27FCB570BFE3}" type="parTrans" cxnId="{AB79EDB0-2A3B-4D61-A741-ED4B68A0452D}">
      <dgm:prSet/>
      <dgm:spPr/>
      <dgm:t>
        <a:bodyPr/>
        <a:lstStyle/>
        <a:p>
          <a:endParaRPr lang="es-CL" sz="2000"/>
        </a:p>
      </dgm:t>
    </dgm:pt>
    <dgm:pt modelId="{AA0986BD-568F-44EC-98CF-D409504C9B10}" type="sibTrans" cxnId="{AB79EDB0-2A3B-4D61-A741-ED4B68A0452D}">
      <dgm:prSet/>
      <dgm:spPr/>
      <dgm:t>
        <a:bodyPr/>
        <a:lstStyle/>
        <a:p>
          <a:endParaRPr lang="es-CL" sz="2000"/>
        </a:p>
      </dgm:t>
    </dgm:pt>
    <dgm:pt modelId="{9C52997D-B35D-437D-BDE9-D43176E41570}">
      <dgm:prSet phldrT="[Texto]" custT="1"/>
      <dgm:spPr/>
      <dgm:t>
        <a:bodyPr/>
        <a:lstStyle/>
        <a:p>
          <a:pPr>
            <a:buSzPts val="1100"/>
            <a:buFont typeface="Palatino Linotype" panose="02040502050505030304" pitchFamily="18" charset="0"/>
            <a:buAutoNum type="arabicPeriod"/>
          </a:pPr>
          <a:r>
            <a:rPr lang="es-ES" sz="1400"/>
            <a:t>Banco Mundial.</a:t>
          </a:r>
          <a:endParaRPr lang="es-CL" sz="1400" dirty="0"/>
        </a:p>
      </dgm:t>
    </dgm:pt>
    <dgm:pt modelId="{F6C574D8-E755-4EA2-B314-41709C5323C5}" type="parTrans" cxnId="{05B37847-07BC-4652-9547-90086EF82119}">
      <dgm:prSet/>
      <dgm:spPr/>
      <dgm:t>
        <a:bodyPr/>
        <a:lstStyle/>
        <a:p>
          <a:endParaRPr lang="es-CL" sz="2000"/>
        </a:p>
      </dgm:t>
    </dgm:pt>
    <dgm:pt modelId="{C086A0A6-94DE-44E3-853B-723FAC9CF277}" type="sibTrans" cxnId="{05B37847-07BC-4652-9547-90086EF82119}">
      <dgm:prSet/>
      <dgm:spPr/>
      <dgm:t>
        <a:bodyPr/>
        <a:lstStyle/>
        <a:p>
          <a:endParaRPr lang="es-CL" sz="2000"/>
        </a:p>
      </dgm:t>
    </dgm:pt>
    <dgm:pt modelId="{658C92C6-8CC1-4791-A7D1-CB00BA3439C4}">
      <dgm:prSet custT="1"/>
      <dgm:spPr/>
      <dgm:t>
        <a:bodyPr/>
        <a:lstStyle/>
        <a:p>
          <a:r>
            <a:rPr lang="es-ES" sz="1400"/>
            <a:t>Quality of Government.</a:t>
          </a:r>
          <a:endParaRPr lang="es-CL" sz="1400"/>
        </a:p>
      </dgm:t>
    </dgm:pt>
    <dgm:pt modelId="{4F1947ED-F46F-4D19-8789-3A33AF9F91B6}" type="parTrans" cxnId="{C0C966BE-8721-43B5-8A90-65319C9D41FB}">
      <dgm:prSet/>
      <dgm:spPr/>
      <dgm:t>
        <a:bodyPr/>
        <a:lstStyle/>
        <a:p>
          <a:endParaRPr lang="es-CL" sz="2000"/>
        </a:p>
      </dgm:t>
    </dgm:pt>
    <dgm:pt modelId="{77101D1C-2CAB-4C0F-955F-78FD49AED879}" type="sibTrans" cxnId="{C0C966BE-8721-43B5-8A90-65319C9D41FB}">
      <dgm:prSet/>
      <dgm:spPr/>
      <dgm:t>
        <a:bodyPr/>
        <a:lstStyle/>
        <a:p>
          <a:endParaRPr lang="es-CL" sz="2000"/>
        </a:p>
      </dgm:t>
    </dgm:pt>
    <dgm:pt modelId="{6CE84FB9-378D-459A-840A-5B664663B87A}" type="pres">
      <dgm:prSet presAssocID="{398FC555-8358-45A4-8AC4-9FE2475250AA}" presName="Name0" presStyleCnt="0">
        <dgm:presLayoutVars>
          <dgm:chPref val="1"/>
          <dgm:dir/>
          <dgm:animOne val="branch"/>
          <dgm:animLvl val="lvl"/>
          <dgm:resizeHandles/>
        </dgm:presLayoutVars>
      </dgm:prSet>
      <dgm:spPr/>
    </dgm:pt>
    <dgm:pt modelId="{624917E4-6086-4FD9-98FC-B856E1BA31A4}" type="pres">
      <dgm:prSet presAssocID="{8016EE6A-504E-4F0B-B735-77DC94C6E628}" presName="vertOne" presStyleCnt="0"/>
      <dgm:spPr/>
    </dgm:pt>
    <dgm:pt modelId="{899153C4-BB8D-4BB8-9667-689C4F6E2CB2}" type="pres">
      <dgm:prSet presAssocID="{8016EE6A-504E-4F0B-B735-77DC94C6E628}" presName="txOne" presStyleLbl="node0" presStyleIdx="0" presStyleCnt="1" custScaleY="68271">
        <dgm:presLayoutVars>
          <dgm:chPref val="3"/>
        </dgm:presLayoutVars>
      </dgm:prSet>
      <dgm:spPr/>
    </dgm:pt>
    <dgm:pt modelId="{F7641171-02EB-434E-BE83-C7AB799A4F8B}" type="pres">
      <dgm:prSet presAssocID="{8016EE6A-504E-4F0B-B735-77DC94C6E628}" presName="parTransOne" presStyleCnt="0"/>
      <dgm:spPr/>
    </dgm:pt>
    <dgm:pt modelId="{1DF3B5F9-DB7C-4116-8B7A-B12FB3C7CE01}" type="pres">
      <dgm:prSet presAssocID="{8016EE6A-504E-4F0B-B735-77DC94C6E628}" presName="horzOne" presStyleCnt="0"/>
      <dgm:spPr/>
    </dgm:pt>
    <dgm:pt modelId="{7E7218DC-7331-4D1F-B5A8-09A389D4E12A}" type="pres">
      <dgm:prSet presAssocID="{0F43FE8E-3E6F-4E4A-9C13-A6BA42F21C03}" presName="vertTwo" presStyleCnt="0"/>
      <dgm:spPr/>
    </dgm:pt>
    <dgm:pt modelId="{DDCCBC94-3708-4EF4-AEDF-3D027441EA21}" type="pres">
      <dgm:prSet presAssocID="{0F43FE8E-3E6F-4E4A-9C13-A6BA42F21C03}" presName="txTwo" presStyleLbl="node2" presStyleIdx="0" presStyleCnt="3">
        <dgm:presLayoutVars>
          <dgm:chPref val="3"/>
        </dgm:presLayoutVars>
      </dgm:prSet>
      <dgm:spPr/>
    </dgm:pt>
    <dgm:pt modelId="{7C6A1568-69A4-4C7C-A410-A6251A37F111}" type="pres">
      <dgm:prSet presAssocID="{0F43FE8E-3E6F-4E4A-9C13-A6BA42F21C03}" presName="parTransTwo" presStyleCnt="0"/>
      <dgm:spPr/>
    </dgm:pt>
    <dgm:pt modelId="{C48BB1A2-6769-4560-93AE-D13890ADE875}" type="pres">
      <dgm:prSet presAssocID="{0F43FE8E-3E6F-4E4A-9C13-A6BA42F21C03}" presName="horzTwo" presStyleCnt="0"/>
      <dgm:spPr/>
    </dgm:pt>
    <dgm:pt modelId="{9F02EB24-B905-4704-A51F-B83F4D7E879A}" type="pres">
      <dgm:prSet presAssocID="{31F419E1-5447-441E-B1AE-A034F6C7C41D}" presName="vertThree" presStyleCnt="0"/>
      <dgm:spPr/>
    </dgm:pt>
    <dgm:pt modelId="{3B346C5B-E705-433F-A34C-2EAA2938BB8B}" type="pres">
      <dgm:prSet presAssocID="{31F419E1-5447-441E-B1AE-A034F6C7C41D}" presName="txThree" presStyleLbl="node3" presStyleIdx="0" presStyleCnt="7" custScaleY="210443" custLinFactNeighborX="-2240" custLinFactNeighborY="5393">
        <dgm:presLayoutVars>
          <dgm:chPref val="3"/>
        </dgm:presLayoutVars>
      </dgm:prSet>
      <dgm:spPr/>
    </dgm:pt>
    <dgm:pt modelId="{42C4F170-0E3E-46FC-B6B4-A08F0494D2E8}" type="pres">
      <dgm:prSet presAssocID="{31F419E1-5447-441E-B1AE-A034F6C7C41D}" presName="horzThree" presStyleCnt="0"/>
      <dgm:spPr/>
    </dgm:pt>
    <dgm:pt modelId="{AE8ECC67-BE8A-4AA9-A17E-E2FB2B5F9530}" type="pres">
      <dgm:prSet presAssocID="{5AD7B9DB-4F9E-46A6-8A02-3F2E21560E4F}" presName="sibSpaceThree" presStyleCnt="0"/>
      <dgm:spPr/>
    </dgm:pt>
    <dgm:pt modelId="{3FD447DA-707B-467D-8404-0453851E2A25}" type="pres">
      <dgm:prSet presAssocID="{9EEEC7A9-98C4-4FBE-B646-407DD6AB604E}" presName="vertThree" presStyleCnt="0"/>
      <dgm:spPr/>
    </dgm:pt>
    <dgm:pt modelId="{A8963049-BD2C-4FCB-ACEB-F8A31A115A82}" type="pres">
      <dgm:prSet presAssocID="{9EEEC7A9-98C4-4FBE-B646-407DD6AB604E}" presName="txThree" presStyleLbl="node3" presStyleIdx="1" presStyleCnt="7" custScaleY="210443" custLinFactNeighborX="-2240" custLinFactNeighborY="5393">
        <dgm:presLayoutVars>
          <dgm:chPref val="3"/>
        </dgm:presLayoutVars>
      </dgm:prSet>
      <dgm:spPr/>
    </dgm:pt>
    <dgm:pt modelId="{1004AC8E-4B33-42E0-9984-80AE4361E70F}" type="pres">
      <dgm:prSet presAssocID="{9EEEC7A9-98C4-4FBE-B646-407DD6AB604E}" presName="horzThree" presStyleCnt="0"/>
      <dgm:spPr/>
    </dgm:pt>
    <dgm:pt modelId="{8C0FFBF9-2063-404F-91BD-76F102293078}" type="pres">
      <dgm:prSet presAssocID="{EF5F6DE7-172E-46A6-B64F-F6F90E7C4B5C}" presName="sibSpaceThree" presStyleCnt="0"/>
      <dgm:spPr/>
    </dgm:pt>
    <dgm:pt modelId="{F5ABA7F7-C159-4D44-85C4-05B4126EAEE7}" type="pres">
      <dgm:prSet presAssocID="{D915E97D-9066-4A8C-8576-55CC15008783}" presName="vertThree" presStyleCnt="0"/>
      <dgm:spPr/>
    </dgm:pt>
    <dgm:pt modelId="{D02D7F03-49A8-48D2-92C9-937957082D37}" type="pres">
      <dgm:prSet presAssocID="{D915E97D-9066-4A8C-8576-55CC15008783}" presName="txThree" presStyleLbl="node3" presStyleIdx="2" presStyleCnt="7" custScaleY="210443" custLinFactNeighborX="-2240" custLinFactNeighborY="5393">
        <dgm:presLayoutVars>
          <dgm:chPref val="3"/>
        </dgm:presLayoutVars>
      </dgm:prSet>
      <dgm:spPr/>
    </dgm:pt>
    <dgm:pt modelId="{61FDE8F8-E84C-4BBD-B9CC-2DFE1886E20F}" type="pres">
      <dgm:prSet presAssocID="{D915E97D-9066-4A8C-8576-55CC15008783}" presName="horzThree" presStyleCnt="0"/>
      <dgm:spPr/>
    </dgm:pt>
    <dgm:pt modelId="{BCF7720F-8C71-49E4-96DF-828DFECC4B5B}" type="pres">
      <dgm:prSet presAssocID="{926B945C-D807-4C90-8753-946EF8002757}" presName="sibSpaceTwo" presStyleCnt="0"/>
      <dgm:spPr/>
    </dgm:pt>
    <dgm:pt modelId="{A43973B0-06B4-4177-B8C2-EB8695A2AD12}" type="pres">
      <dgm:prSet presAssocID="{D78B33C3-7976-4681-ADC0-9DC76FAC8F2C}" presName="vertTwo" presStyleCnt="0"/>
      <dgm:spPr/>
    </dgm:pt>
    <dgm:pt modelId="{6B3D2C80-0234-431E-A4B6-9B12EB49A15D}" type="pres">
      <dgm:prSet presAssocID="{D78B33C3-7976-4681-ADC0-9DC76FAC8F2C}" presName="txTwo" presStyleLbl="node2" presStyleIdx="1" presStyleCnt="3">
        <dgm:presLayoutVars>
          <dgm:chPref val="3"/>
        </dgm:presLayoutVars>
      </dgm:prSet>
      <dgm:spPr/>
    </dgm:pt>
    <dgm:pt modelId="{E1F2713C-FA7B-4945-A2CC-4F9BE7132BE2}" type="pres">
      <dgm:prSet presAssocID="{D78B33C3-7976-4681-ADC0-9DC76FAC8F2C}" presName="parTransTwo" presStyleCnt="0"/>
      <dgm:spPr/>
    </dgm:pt>
    <dgm:pt modelId="{30ED2711-880F-420D-8850-02487C877EDB}" type="pres">
      <dgm:prSet presAssocID="{D78B33C3-7976-4681-ADC0-9DC76FAC8F2C}" presName="horzTwo" presStyleCnt="0"/>
      <dgm:spPr/>
    </dgm:pt>
    <dgm:pt modelId="{F479FA20-D4DC-451C-A385-B814014A8DAD}" type="pres">
      <dgm:prSet presAssocID="{BD77715C-1ADF-4D72-8062-417BE0DC9F4D}" presName="vertThree" presStyleCnt="0"/>
      <dgm:spPr/>
    </dgm:pt>
    <dgm:pt modelId="{5D7607C8-C046-4B94-85DF-83BE3B4C488D}" type="pres">
      <dgm:prSet presAssocID="{BD77715C-1ADF-4D72-8062-417BE0DC9F4D}" presName="txThree" presStyleLbl="node3" presStyleIdx="3" presStyleCnt="7" custScaleY="210443" custLinFactNeighborX="-2240" custLinFactNeighborY="5393">
        <dgm:presLayoutVars>
          <dgm:chPref val="3"/>
        </dgm:presLayoutVars>
      </dgm:prSet>
      <dgm:spPr/>
    </dgm:pt>
    <dgm:pt modelId="{46E9715E-8D67-4FA0-BB22-1FFBA265D576}" type="pres">
      <dgm:prSet presAssocID="{BD77715C-1ADF-4D72-8062-417BE0DC9F4D}" presName="horzThree" presStyleCnt="0"/>
      <dgm:spPr/>
    </dgm:pt>
    <dgm:pt modelId="{5F37E82C-1B9F-4ECB-9101-48933597333A}" type="pres">
      <dgm:prSet presAssocID="{75E1AA85-FF5E-450E-9296-E851A2426F98}" presName="sibSpaceThree" presStyleCnt="0"/>
      <dgm:spPr/>
    </dgm:pt>
    <dgm:pt modelId="{5E8E67E9-7624-453B-9F7F-D2C236F1B91E}" type="pres">
      <dgm:prSet presAssocID="{2C19628D-BB93-4EA4-959F-F589A0133286}" presName="vertThree" presStyleCnt="0"/>
      <dgm:spPr/>
    </dgm:pt>
    <dgm:pt modelId="{EF01CBC0-C0AE-4983-BE6E-AEBE93FCE46B}" type="pres">
      <dgm:prSet presAssocID="{2C19628D-BB93-4EA4-959F-F589A0133286}" presName="txThree" presStyleLbl="node3" presStyleIdx="4" presStyleCnt="7" custScaleY="210443" custLinFactNeighborX="-2240" custLinFactNeighborY="5393">
        <dgm:presLayoutVars>
          <dgm:chPref val="3"/>
        </dgm:presLayoutVars>
      </dgm:prSet>
      <dgm:spPr/>
    </dgm:pt>
    <dgm:pt modelId="{75A3AB87-AF7A-4367-A820-07859DE19564}" type="pres">
      <dgm:prSet presAssocID="{2C19628D-BB93-4EA4-959F-F589A0133286}" presName="horzThree" presStyleCnt="0"/>
      <dgm:spPr/>
    </dgm:pt>
    <dgm:pt modelId="{0549662C-BF5A-4390-8F43-94FAFA563B74}" type="pres">
      <dgm:prSet presAssocID="{EF677E2A-15DC-4FC7-AD61-E0B7BDE1FA1B}" presName="sibSpaceTwo" presStyleCnt="0"/>
      <dgm:spPr/>
    </dgm:pt>
    <dgm:pt modelId="{C5B0C05B-92E5-4FD4-8104-AA5142A65266}" type="pres">
      <dgm:prSet presAssocID="{DBF5779F-A5A8-40CA-893B-79CF3C9B9608}" presName="vertTwo" presStyleCnt="0"/>
      <dgm:spPr/>
    </dgm:pt>
    <dgm:pt modelId="{23454CBF-BB8B-4EE7-AE3C-0385072D0E15}" type="pres">
      <dgm:prSet presAssocID="{DBF5779F-A5A8-40CA-893B-79CF3C9B9608}" presName="txTwo" presStyleLbl="node2" presStyleIdx="2" presStyleCnt="3">
        <dgm:presLayoutVars>
          <dgm:chPref val="3"/>
        </dgm:presLayoutVars>
      </dgm:prSet>
      <dgm:spPr/>
    </dgm:pt>
    <dgm:pt modelId="{B23120FE-9481-4655-9656-9658BA891AEC}" type="pres">
      <dgm:prSet presAssocID="{DBF5779F-A5A8-40CA-893B-79CF3C9B9608}" presName="parTransTwo" presStyleCnt="0"/>
      <dgm:spPr/>
    </dgm:pt>
    <dgm:pt modelId="{C6B595E6-5E11-44DA-865B-334BDADA18FB}" type="pres">
      <dgm:prSet presAssocID="{DBF5779F-A5A8-40CA-893B-79CF3C9B9608}" presName="horzTwo" presStyleCnt="0"/>
      <dgm:spPr/>
    </dgm:pt>
    <dgm:pt modelId="{462D5C12-A0C4-4EB5-983D-413EEE7CB0C8}" type="pres">
      <dgm:prSet presAssocID="{9C52997D-B35D-437D-BDE9-D43176E41570}" presName="vertThree" presStyleCnt="0"/>
      <dgm:spPr/>
    </dgm:pt>
    <dgm:pt modelId="{C56B3E44-63B3-463B-8B31-E5A09E1CE559}" type="pres">
      <dgm:prSet presAssocID="{9C52997D-B35D-437D-BDE9-D43176E41570}" presName="txThree" presStyleLbl="node3" presStyleIdx="5" presStyleCnt="7" custScaleY="210443">
        <dgm:presLayoutVars>
          <dgm:chPref val="3"/>
        </dgm:presLayoutVars>
      </dgm:prSet>
      <dgm:spPr/>
    </dgm:pt>
    <dgm:pt modelId="{E374FD79-CD9F-4168-81EB-9A811AA30AAC}" type="pres">
      <dgm:prSet presAssocID="{9C52997D-B35D-437D-BDE9-D43176E41570}" presName="horzThree" presStyleCnt="0"/>
      <dgm:spPr/>
    </dgm:pt>
    <dgm:pt modelId="{BF74B27E-A004-4C2A-AB85-EE102F6595F8}" type="pres">
      <dgm:prSet presAssocID="{C086A0A6-94DE-44E3-853B-723FAC9CF277}" presName="sibSpaceThree" presStyleCnt="0"/>
      <dgm:spPr/>
    </dgm:pt>
    <dgm:pt modelId="{726E8022-49D8-4BA7-8E89-B60C357E2C9D}" type="pres">
      <dgm:prSet presAssocID="{658C92C6-8CC1-4791-A7D1-CB00BA3439C4}" presName="vertThree" presStyleCnt="0"/>
      <dgm:spPr/>
    </dgm:pt>
    <dgm:pt modelId="{77960970-89E5-4E31-BDB1-E20630AADD45}" type="pres">
      <dgm:prSet presAssocID="{658C92C6-8CC1-4791-A7D1-CB00BA3439C4}" presName="txThree" presStyleLbl="node3" presStyleIdx="6" presStyleCnt="7" custScaleY="210443">
        <dgm:presLayoutVars>
          <dgm:chPref val="3"/>
        </dgm:presLayoutVars>
      </dgm:prSet>
      <dgm:spPr/>
    </dgm:pt>
    <dgm:pt modelId="{586A8554-C398-4DE4-BA8D-E3658C00D080}" type="pres">
      <dgm:prSet presAssocID="{658C92C6-8CC1-4791-A7D1-CB00BA3439C4}" presName="horzThree" presStyleCnt="0"/>
      <dgm:spPr/>
    </dgm:pt>
  </dgm:ptLst>
  <dgm:cxnLst>
    <dgm:cxn modelId="{DD459401-CB10-4552-BF93-C9E213641630}" type="presOf" srcId="{9C52997D-B35D-437D-BDE9-D43176E41570}" destId="{C56B3E44-63B3-463B-8B31-E5A09E1CE559}" srcOrd="0" destOrd="0" presId="urn:microsoft.com/office/officeart/2005/8/layout/hierarchy4"/>
    <dgm:cxn modelId="{081D8104-A5E3-45A7-99B6-CD85AC66F2CD}" srcId="{8016EE6A-504E-4F0B-B735-77DC94C6E628}" destId="{DBF5779F-A5A8-40CA-893B-79CF3C9B9608}" srcOrd="2" destOrd="0" parTransId="{7063F13B-B2F3-43DA-B6FD-BD7F1BC2170F}" sibTransId="{CFC7572E-99E2-4638-AB6F-A24C4B5D4629}"/>
    <dgm:cxn modelId="{4EF7780B-E799-4672-8D05-271E154CC7D7}" type="presOf" srcId="{398FC555-8358-45A4-8AC4-9FE2475250AA}" destId="{6CE84FB9-378D-459A-840A-5B664663B87A}" srcOrd="0" destOrd="0" presId="urn:microsoft.com/office/officeart/2005/8/layout/hierarchy4"/>
    <dgm:cxn modelId="{3E46AF27-95D4-40B7-A8C9-D4144C35F792}" srcId="{0F43FE8E-3E6F-4E4A-9C13-A6BA42F21C03}" destId="{9EEEC7A9-98C4-4FBE-B646-407DD6AB604E}" srcOrd="1" destOrd="0" parTransId="{C1F7AF0B-784E-4C46-91BE-C2E355559CCA}" sibTransId="{EF5F6DE7-172E-46A6-B64F-F6F90E7C4B5C}"/>
    <dgm:cxn modelId="{B503A437-BA8F-4EE6-B30B-D8E2A463DAB7}" srcId="{398FC555-8358-45A4-8AC4-9FE2475250AA}" destId="{8016EE6A-504E-4F0B-B735-77DC94C6E628}" srcOrd="0" destOrd="0" parTransId="{A08A4673-42B2-424D-B1CC-A592CB523437}" sibTransId="{5193AE4B-CF42-40AD-8069-B024E68E690E}"/>
    <dgm:cxn modelId="{C40CA53A-B500-44CC-BDEA-0D6A3703BB98}" srcId="{D78B33C3-7976-4681-ADC0-9DC76FAC8F2C}" destId="{BD77715C-1ADF-4D72-8062-417BE0DC9F4D}" srcOrd="0" destOrd="0" parTransId="{C0213967-D854-4527-8B15-7C067BD917E9}" sibTransId="{75E1AA85-FF5E-450E-9296-E851A2426F98}"/>
    <dgm:cxn modelId="{47719C66-CF47-4032-B22D-F131D0BB6A95}" type="presOf" srcId="{DBF5779F-A5A8-40CA-893B-79CF3C9B9608}" destId="{23454CBF-BB8B-4EE7-AE3C-0385072D0E15}" srcOrd="0" destOrd="0" presId="urn:microsoft.com/office/officeart/2005/8/layout/hierarchy4"/>
    <dgm:cxn modelId="{05B37847-07BC-4652-9547-90086EF82119}" srcId="{DBF5779F-A5A8-40CA-893B-79CF3C9B9608}" destId="{9C52997D-B35D-437D-BDE9-D43176E41570}" srcOrd="0" destOrd="0" parTransId="{F6C574D8-E755-4EA2-B314-41709C5323C5}" sibTransId="{C086A0A6-94DE-44E3-853B-723FAC9CF277}"/>
    <dgm:cxn modelId="{4B8A9869-829B-4D96-BF93-268EA6D9FE16}" srcId="{8016EE6A-504E-4F0B-B735-77DC94C6E628}" destId="{D78B33C3-7976-4681-ADC0-9DC76FAC8F2C}" srcOrd="1" destOrd="0" parTransId="{00A2CC0D-C6E2-49DE-A759-E6A56A7F1E06}" sibTransId="{EF677E2A-15DC-4FC7-AD61-E0B7BDE1FA1B}"/>
    <dgm:cxn modelId="{EF70D54F-883F-4F98-86E3-969DF593B4B5}" type="presOf" srcId="{658C92C6-8CC1-4791-A7D1-CB00BA3439C4}" destId="{77960970-89E5-4E31-BDB1-E20630AADD45}" srcOrd="0" destOrd="0" presId="urn:microsoft.com/office/officeart/2005/8/layout/hierarchy4"/>
    <dgm:cxn modelId="{55E52078-45A0-4100-81B2-18CCB35D81BF}" type="presOf" srcId="{8016EE6A-504E-4F0B-B735-77DC94C6E628}" destId="{899153C4-BB8D-4BB8-9667-689C4F6E2CB2}" srcOrd="0" destOrd="0" presId="urn:microsoft.com/office/officeart/2005/8/layout/hierarchy4"/>
    <dgm:cxn modelId="{12AED758-4CA9-4201-853E-F4193244F7A7}" type="presOf" srcId="{D78B33C3-7976-4681-ADC0-9DC76FAC8F2C}" destId="{6B3D2C80-0234-431E-A4B6-9B12EB49A15D}" srcOrd="0" destOrd="0" presId="urn:microsoft.com/office/officeart/2005/8/layout/hierarchy4"/>
    <dgm:cxn modelId="{1C9F6E85-FA81-40CD-880C-8FAD77BB7491}" srcId="{0F43FE8E-3E6F-4E4A-9C13-A6BA42F21C03}" destId="{31F419E1-5447-441E-B1AE-A034F6C7C41D}" srcOrd="0" destOrd="0" parTransId="{2B03267D-E47F-4D6D-9C7A-322E51D30D56}" sibTransId="{5AD7B9DB-4F9E-46A6-8A02-3F2E21560E4F}"/>
    <dgm:cxn modelId="{538CA794-5057-4FCF-9E9B-F195CC7ECF82}" type="presOf" srcId="{0F43FE8E-3E6F-4E4A-9C13-A6BA42F21C03}" destId="{DDCCBC94-3708-4EF4-AEDF-3D027441EA21}" srcOrd="0" destOrd="0" presId="urn:microsoft.com/office/officeart/2005/8/layout/hierarchy4"/>
    <dgm:cxn modelId="{13CE9AA7-9AAB-4271-A0F9-CFE21AECA2C6}" srcId="{0F43FE8E-3E6F-4E4A-9C13-A6BA42F21C03}" destId="{D915E97D-9066-4A8C-8576-55CC15008783}" srcOrd="2" destOrd="0" parTransId="{D234EA23-C02C-4C70-B698-51FE12D9F86C}" sibTransId="{52F0A2CE-CFE0-4FA9-9D0A-7B15E5CD36F9}"/>
    <dgm:cxn modelId="{E0AB19A9-756B-467D-B462-63F8F0DF0A64}" type="presOf" srcId="{D915E97D-9066-4A8C-8576-55CC15008783}" destId="{D02D7F03-49A8-48D2-92C9-937957082D37}" srcOrd="0" destOrd="0" presId="urn:microsoft.com/office/officeart/2005/8/layout/hierarchy4"/>
    <dgm:cxn modelId="{AB79EDB0-2A3B-4D61-A741-ED4B68A0452D}" srcId="{D78B33C3-7976-4681-ADC0-9DC76FAC8F2C}" destId="{2C19628D-BB93-4EA4-959F-F589A0133286}" srcOrd="1" destOrd="0" parTransId="{1EC05008-1031-4C19-8D23-27FCB570BFE3}" sibTransId="{AA0986BD-568F-44EC-98CF-D409504C9B10}"/>
    <dgm:cxn modelId="{C0C966BE-8721-43B5-8A90-65319C9D41FB}" srcId="{DBF5779F-A5A8-40CA-893B-79CF3C9B9608}" destId="{658C92C6-8CC1-4791-A7D1-CB00BA3439C4}" srcOrd="1" destOrd="0" parTransId="{4F1947ED-F46F-4D19-8789-3A33AF9F91B6}" sibTransId="{77101D1C-2CAB-4C0F-955F-78FD49AED879}"/>
    <dgm:cxn modelId="{4B159EBE-C273-49B0-90C6-7F0D7BB87B39}" type="presOf" srcId="{BD77715C-1ADF-4D72-8062-417BE0DC9F4D}" destId="{5D7607C8-C046-4B94-85DF-83BE3B4C488D}" srcOrd="0" destOrd="0" presId="urn:microsoft.com/office/officeart/2005/8/layout/hierarchy4"/>
    <dgm:cxn modelId="{528B78D8-6F2A-4E67-B6E4-59519F9CD018}" type="presOf" srcId="{2C19628D-BB93-4EA4-959F-F589A0133286}" destId="{EF01CBC0-C0AE-4983-BE6E-AEBE93FCE46B}" srcOrd="0" destOrd="0" presId="urn:microsoft.com/office/officeart/2005/8/layout/hierarchy4"/>
    <dgm:cxn modelId="{F07ED6DE-2484-4782-B586-21C2E2D096C1}" type="presOf" srcId="{31F419E1-5447-441E-B1AE-A034F6C7C41D}" destId="{3B346C5B-E705-433F-A34C-2EAA2938BB8B}" srcOrd="0" destOrd="0" presId="urn:microsoft.com/office/officeart/2005/8/layout/hierarchy4"/>
    <dgm:cxn modelId="{121EC3E0-6B30-4250-B363-E135E60055CB}" srcId="{8016EE6A-504E-4F0B-B735-77DC94C6E628}" destId="{0F43FE8E-3E6F-4E4A-9C13-A6BA42F21C03}" srcOrd="0" destOrd="0" parTransId="{645109FE-2E81-44A5-8E00-570120153334}" sibTransId="{926B945C-D807-4C90-8753-946EF8002757}"/>
    <dgm:cxn modelId="{D8AC24F1-6531-4EFF-B47F-369258D18666}" type="presOf" srcId="{9EEEC7A9-98C4-4FBE-B646-407DD6AB604E}" destId="{A8963049-BD2C-4FCB-ACEB-F8A31A115A82}" srcOrd="0" destOrd="0" presId="urn:microsoft.com/office/officeart/2005/8/layout/hierarchy4"/>
    <dgm:cxn modelId="{A2910A3E-A014-4EEA-AC45-485BF90CF875}" type="presParOf" srcId="{6CE84FB9-378D-459A-840A-5B664663B87A}" destId="{624917E4-6086-4FD9-98FC-B856E1BA31A4}" srcOrd="0" destOrd="0" presId="urn:microsoft.com/office/officeart/2005/8/layout/hierarchy4"/>
    <dgm:cxn modelId="{60301463-02FB-4FC5-8A6E-2EFED909794D}" type="presParOf" srcId="{624917E4-6086-4FD9-98FC-B856E1BA31A4}" destId="{899153C4-BB8D-4BB8-9667-689C4F6E2CB2}" srcOrd="0" destOrd="0" presId="urn:microsoft.com/office/officeart/2005/8/layout/hierarchy4"/>
    <dgm:cxn modelId="{07E23201-ABDE-443B-ADB3-C8633C09200F}" type="presParOf" srcId="{624917E4-6086-4FD9-98FC-B856E1BA31A4}" destId="{F7641171-02EB-434E-BE83-C7AB799A4F8B}" srcOrd="1" destOrd="0" presId="urn:microsoft.com/office/officeart/2005/8/layout/hierarchy4"/>
    <dgm:cxn modelId="{18B787A2-83A7-4791-BFEB-7EBC6F16052E}" type="presParOf" srcId="{624917E4-6086-4FD9-98FC-B856E1BA31A4}" destId="{1DF3B5F9-DB7C-4116-8B7A-B12FB3C7CE01}" srcOrd="2" destOrd="0" presId="urn:microsoft.com/office/officeart/2005/8/layout/hierarchy4"/>
    <dgm:cxn modelId="{30564C09-1AEB-4C82-8E5F-A93A4E47220F}" type="presParOf" srcId="{1DF3B5F9-DB7C-4116-8B7A-B12FB3C7CE01}" destId="{7E7218DC-7331-4D1F-B5A8-09A389D4E12A}" srcOrd="0" destOrd="0" presId="urn:microsoft.com/office/officeart/2005/8/layout/hierarchy4"/>
    <dgm:cxn modelId="{5DC5BEFD-E441-4F68-800B-6E72132C4DE8}" type="presParOf" srcId="{7E7218DC-7331-4D1F-B5A8-09A389D4E12A}" destId="{DDCCBC94-3708-4EF4-AEDF-3D027441EA21}" srcOrd="0" destOrd="0" presId="urn:microsoft.com/office/officeart/2005/8/layout/hierarchy4"/>
    <dgm:cxn modelId="{8658CB9B-BD13-43E3-A978-EF87F03F55DE}" type="presParOf" srcId="{7E7218DC-7331-4D1F-B5A8-09A389D4E12A}" destId="{7C6A1568-69A4-4C7C-A410-A6251A37F111}" srcOrd="1" destOrd="0" presId="urn:microsoft.com/office/officeart/2005/8/layout/hierarchy4"/>
    <dgm:cxn modelId="{B3AA94B4-B2E4-4932-B582-57BA875963F3}" type="presParOf" srcId="{7E7218DC-7331-4D1F-B5A8-09A389D4E12A}" destId="{C48BB1A2-6769-4560-93AE-D13890ADE875}" srcOrd="2" destOrd="0" presId="urn:microsoft.com/office/officeart/2005/8/layout/hierarchy4"/>
    <dgm:cxn modelId="{F80440CA-F77F-4035-AA49-AC60071BA437}" type="presParOf" srcId="{C48BB1A2-6769-4560-93AE-D13890ADE875}" destId="{9F02EB24-B905-4704-A51F-B83F4D7E879A}" srcOrd="0" destOrd="0" presId="urn:microsoft.com/office/officeart/2005/8/layout/hierarchy4"/>
    <dgm:cxn modelId="{F1AA23C0-6C4A-4247-BC26-F7A89D7567F7}" type="presParOf" srcId="{9F02EB24-B905-4704-A51F-B83F4D7E879A}" destId="{3B346C5B-E705-433F-A34C-2EAA2938BB8B}" srcOrd="0" destOrd="0" presId="urn:microsoft.com/office/officeart/2005/8/layout/hierarchy4"/>
    <dgm:cxn modelId="{786F6220-5DC7-4EAC-903C-96982A2FC668}" type="presParOf" srcId="{9F02EB24-B905-4704-A51F-B83F4D7E879A}" destId="{42C4F170-0E3E-46FC-B6B4-A08F0494D2E8}" srcOrd="1" destOrd="0" presId="urn:microsoft.com/office/officeart/2005/8/layout/hierarchy4"/>
    <dgm:cxn modelId="{12FADC83-7B58-48A5-9F65-736D130F75EF}" type="presParOf" srcId="{C48BB1A2-6769-4560-93AE-D13890ADE875}" destId="{AE8ECC67-BE8A-4AA9-A17E-E2FB2B5F9530}" srcOrd="1" destOrd="0" presId="urn:microsoft.com/office/officeart/2005/8/layout/hierarchy4"/>
    <dgm:cxn modelId="{CEFC4444-8498-440F-BB1F-410D4BAF569D}" type="presParOf" srcId="{C48BB1A2-6769-4560-93AE-D13890ADE875}" destId="{3FD447DA-707B-467D-8404-0453851E2A25}" srcOrd="2" destOrd="0" presId="urn:microsoft.com/office/officeart/2005/8/layout/hierarchy4"/>
    <dgm:cxn modelId="{B66CCF09-674E-4659-97EF-BC2611E5D471}" type="presParOf" srcId="{3FD447DA-707B-467D-8404-0453851E2A25}" destId="{A8963049-BD2C-4FCB-ACEB-F8A31A115A82}" srcOrd="0" destOrd="0" presId="urn:microsoft.com/office/officeart/2005/8/layout/hierarchy4"/>
    <dgm:cxn modelId="{00E20EC8-F955-4218-882A-62FBE84DF5E5}" type="presParOf" srcId="{3FD447DA-707B-467D-8404-0453851E2A25}" destId="{1004AC8E-4B33-42E0-9984-80AE4361E70F}" srcOrd="1" destOrd="0" presId="urn:microsoft.com/office/officeart/2005/8/layout/hierarchy4"/>
    <dgm:cxn modelId="{84E94951-BC08-4F72-A943-D972ADEF2303}" type="presParOf" srcId="{C48BB1A2-6769-4560-93AE-D13890ADE875}" destId="{8C0FFBF9-2063-404F-91BD-76F102293078}" srcOrd="3" destOrd="0" presId="urn:microsoft.com/office/officeart/2005/8/layout/hierarchy4"/>
    <dgm:cxn modelId="{E14AB5E1-A20C-44B1-9340-9ADA739B2BE2}" type="presParOf" srcId="{C48BB1A2-6769-4560-93AE-D13890ADE875}" destId="{F5ABA7F7-C159-4D44-85C4-05B4126EAEE7}" srcOrd="4" destOrd="0" presId="urn:microsoft.com/office/officeart/2005/8/layout/hierarchy4"/>
    <dgm:cxn modelId="{7D6DDC17-924C-4E28-B64D-B95481AA0681}" type="presParOf" srcId="{F5ABA7F7-C159-4D44-85C4-05B4126EAEE7}" destId="{D02D7F03-49A8-48D2-92C9-937957082D37}" srcOrd="0" destOrd="0" presId="urn:microsoft.com/office/officeart/2005/8/layout/hierarchy4"/>
    <dgm:cxn modelId="{0F521E71-6D2E-4C6B-B259-F055086ABAE0}" type="presParOf" srcId="{F5ABA7F7-C159-4D44-85C4-05B4126EAEE7}" destId="{61FDE8F8-E84C-4BBD-B9CC-2DFE1886E20F}" srcOrd="1" destOrd="0" presId="urn:microsoft.com/office/officeart/2005/8/layout/hierarchy4"/>
    <dgm:cxn modelId="{E20377B0-BCAA-4EEE-81F6-D565C314B8B4}" type="presParOf" srcId="{1DF3B5F9-DB7C-4116-8B7A-B12FB3C7CE01}" destId="{BCF7720F-8C71-49E4-96DF-828DFECC4B5B}" srcOrd="1" destOrd="0" presId="urn:microsoft.com/office/officeart/2005/8/layout/hierarchy4"/>
    <dgm:cxn modelId="{91CF9E3E-DDF0-489D-AEE8-D1A3B3613A42}" type="presParOf" srcId="{1DF3B5F9-DB7C-4116-8B7A-B12FB3C7CE01}" destId="{A43973B0-06B4-4177-B8C2-EB8695A2AD12}" srcOrd="2" destOrd="0" presId="urn:microsoft.com/office/officeart/2005/8/layout/hierarchy4"/>
    <dgm:cxn modelId="{A9BA569E-AF8F-4F6A-806F-3E95EA4B460B}" type="presParOf" srcId="{A43973B0-06B4-4177-B8C2-EB8695A2AD12}" destId="{6B3D2C80-0234-431E-A4B6-9B12EB49A15D}" srcOrd="0" destOrd="0" presId="urn:microsoft.com/office/officeart/2005/8/layout/hierarchy4"/>
    <dgm:cxn modelId="{4B83878B-3602-4C32-8EA3-3DE8FF2AAA09}" type="presParOf" srcId="{A43973B0-06B4-4177-B8C2-EB8695A2AD12}" destId="{E1F2713C-FA7B-4945-A2CC-4F9BE7132BE2}" srcOrd="1" destOrd="0" presId="urn:microsoft.com/office/officeart/2005/8/layout/hierarchy4"/>
    <dgm:cxn modelId="{40170AE4-35CE-4728-9F93-3E11629A8715}" type="presParOf" srcId="{A43973B0-06B4-4177-B8C2-EB8695A2AD12}" destId="{30ED2711-880F-420D-8850-02487C877EDB}" srcOrd="2" destOrd="0" presId="urn:microsoft.com/office/officeart/2005/8/layout/hierarchy4"/>
    <dgm:cxn modelId="{3C934585-C1CB-4E4A-B023-7F0F06465114}" type="presParOf" srcId="{30ED2711-880F-420D-8850-02487C877EDB}" destId="{F479FA20-D4DC-451C-A385-B814014A8DAD}" srcOrd="0" destOrd="0" presId="urn:microsoft.com/office/officeart/2005/8/layout/hierarchy4"/>
    <dgm:cxn modelId="{1D9E5BA3-FB89-40DE-B95A-E98F03EF899D}" type="presParOf" srcId="{F479FA20-D4DC-451C-A385-B814014A8DAD}" destId="{5D7607C8-C046-4B94-85DF-83BE3B4C488D}" srcOrd="0" destOrd="0" presId="urn:microsoft.com/office/officeart/2005/8/layout/hierarchy4"/>
    <dgm:cxn modelId="{4F6B765C-59C5-4521-AEF8-6D56F8B1F571}" type="presParOf" srcId="{F479FA20-D4DC-451C-A385-B814014A8DAD}" destId="{46E9715E-8D67-4FA0-BB22-1FFBA265D576}" srcOrd="1" destOrd="0" presId="urn:microsoft.com/office/officeart/2005/8/layout/hierarchy4"/>
    <dgm:cxn modelId="{29D263FD-C5AA-4ABA-9866-1DF734166CCD}" type="presParOf" srcId="{30ED2711-880F-420D-8850-02487C877EDB}" destId="{5F37E82C-1B9F-4ECB-9101-48933597333A}" srcOrd="1" destOrd="0" presId="urn:microsoft.com/office/officeart/2005/8/layout/hierarchy4"/>
    <dgm:cxn modelId="{7EAD2B00-57F8-4AF0-A837-FE313399F6BB}" type="presParOf" srcId="{30ED2711-880F-420D-8850-02487C877EDB}" destId="{5E8E67E9-7624-453B-9F7F-D2C236F1B91E}" srcOrd="2" destOrd="0" presId="urn:microsoft.com/office/officeart/2005/8/layout/hierarchy4"/>
    <dgm:cxn modelId="{ED2FEFF8-48EA-44AC-A1E4-EB8B8B79AD42}" type="presParOf" srcId="{5E8E67E9-7624-453B-9F7F-D2C236F1B91E}" destId="{EF01CBC0-C0AE-4983-BE6E-AEBE93FCE46B}" srcOrd="0" destOrd="0" presId="urn:microsoft.com/office/officeart/2005/8/layout/hierarchy4"/>
    <dgm:cxn modelId="{9EFE649C-2BA0-4A40-9572-41C34AD09A25}" type="presParOf" srcId="{5E8E67E9-7624-453B-9F7F-D2C236F1B91E}" destId="{75A3AB87-AF7A-4367-A820-07859DE19564}" srcOrd="1" destOrd="0" presId="urn:microsoft.com/office/officeart/2005/8/layout/hierarchy4"/>
    <dgm:cxn modelId="{6629B461-9490-4B43-A5C5-050E2D00B095}" type="presParOf" srcId="{1DF3B5F9-DB7C-4116-8B7A-B12FB3C7CE01}" destId="{0549662C-BF5A-4390-8F43-94FAFA563B74}" srcOrd="3" destOrd="0" presId="urn:microsoft.com/office/officeart/2005/8/layout/hierarchy4"/>
    <dgm:cxn modelId="{416AECED-9B7B-417F-B1D9-5876B0E2D164}" type="presParOf" srcId="{1DF3B5F9-DB7C-4116-8B7A-B12FB3C7CE01}" destId="{C5B0C05B-92E5-4FD4-8104-AA5142A65266}" srcOrd="4" destOrd="0" presId="urn:microsoft.com/office/officeart/2005/8/layout/hierarchy4"/>
    <dgm:cxn modelId="{C4570EDF-9BBA-4C1F-9F08-9F36DFB43DEB}" type="presParOf" srcId="{C5B0C05B-92E5-4FD4-8104-AA5142A65266}" destId="{23454CBF-BB8B-4EE7-AE3C-0385072D0E15}" srcOrd="0" destOrd="0" presId="urn:microsoft.com/office/officeart/2005/8/layout/hierarchy4"/>
    <dgm:cxn modelId="{181FB0D0-7CA4-4D0B-B4BB-CD8A29AA8257}" type="presParOf" srcId="{C5B0C05B-92E5-4FD4-8104-AA5142A65266}" destId="{B23120FE-9481-4655-9656-9658BA891AEC}" srcOrd="1" destOrd="0" presId="urn:microsoft.com/office/officeart/2005/8/layout/hierarchy4"/>
    <dgm:cxn modelId="{6B9F031C-348F-4CA8-A195-B6A7424A2966}" type="presParOf" srcId="{C5B0C05B-92E5-4FD4-8104-AA5142A65266}" destId="{C6B595E6-5E11-44DA-865B-334BDADA18FB}" srcOrd="2" destOrd="0" presId="urn:microsoft.com/office/officeart/2005/8/layout/hierarchy4"/>
    <dgm:cxn modelId="{479FD3A1-CD31-47EE-A0F8-CBB3E8F6A6F8}" type="presParOf" srcId="{C6B595E6-5E11-44DA-865B-334BDADA18FB}" destId="{462D5C12-A0C4-4EB5-983D-413EEE7CB0C8}" srcOrd="0" destOrd="0" presId="urn:microsoft.com/office/officeart/2005/8/layout/hierarchy4"/>
    <dgm:cxn modelId="{79E41021-C403-449E-9CD2-8B01275B7477}" type="presParOf" srcId="{462D5C12-A0C4-4EB5-983D-413EEE7CB0C8}" destId="{C56B3E44-63B3-463B-8B31-E5A09E1CE559}" srcOrd="0" destOrd="0" presId="urn:microsoft.com/office/officeart/2005/8/layout/hierarchy4"/>
    <dgm:cxn modelId="{5B0F34FD-4250-4945-AAA7-10F34111231A}" type="presParOf" srcId="{462D5C12-A0C4-4EB5-983D-413EEE7CB0C8}" destId="{E374FD79-CD9F-4168-81EB-9A811AA30AAC}" srcOrd="1" destOrd="0" presId="urn:microsoft.com/office/officeart/2005/8/layout/hierarchy4"/>
    <dgm:cxn modelId="{E65546AD-CD8D-441D-954F-1AACB00804B0}" type="presParOf" srcId="{C6B595E6-5E11-44DA-865B-334BDADA18FB}" destId="{BF74B27E-A004-4C2A-AB85-EE102F6595F8}" srcOrd="1" destOrd="0" presId="urn:microsoft.com/office/officeart/2005/8/layout/hierarchy4"/>
    <dgm:cxn modelId="{2C41A463-5306-4A85-9F30-277BB73EAB85}" type="presParOf" srcId="{C6B595E6-5E11-44DA-865B-334BDADA18FB}" destId="{726E8022-49D8-4BA7-8E89-B60C357E2C9D}" srcOrd="2" destOrd="0" presId="urn:microsoft.com/office/officeart/2005/8/layout/hierarchy4"/>
    <dgm:cxn modelId="{EBFABF5B-170D-4113-A654-0D904916FBCB}" type="presParOf" srcId="{726E8022-49D8-4BA7-8E89-B60C357E2C9D}" destId="{77960970-89E5-4E31-BDB1-E20630AADD45}" srcOrd="0" destOrd="0" presId="urn:microsoft.com/office/officeart/2005/8/layout/hierarchy4"/>
    <dgm:cxn modelId="{A5452E15-8AE0-48D2-BA1A-43AEB1F6404A}" type="presParOf" srcId="{726E8022-49D8-4BA7-8E89-B60C357E2C9D}" destId="{586A8554-C398-4DE4-BA8D-E3658C00D08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B65A84-6F2A-4244-B40D-1C404F94D542}"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s-CL"/>
        </a:p>
      </dgm:t>
    </dgm:pt>
    <dgm:pt modelId="{43ED7386-DBF7-4C73-B236-E39AE23F724A}">
      <dgm:prSet phldrT="[Texto]" custT="1"/>
      <dgm:spPr>
        <a:solidFill>
          <a:srgbClr val="3F72BA"/>
        </a:solidFill>
      </dgm:spPr>
      <dgm:t>
        <a:bodyPr/>
        <a:lstStyle/>
        <a:p>
          <a:r>
            <a:rPr lang="es-ES" sz="2400" dirty="0" err="1"/>
            <a:t>Mapping</a:t>
          </a:r>
          <a:r>
            <a:rPr lang="es-ES" sz="2400" dirty="0"/>
            <a:t> Social Cohesión </a:t>
          </a:r>
        </a:p>
        <a:p>
          <a:r>
            <a:rPr lang="es-ES" sz="2000" b="0" i="0" dirty="0"/>
            <a:t>1998</a:t>
          </a:r>
          <a:endParaRPr lang="es-CL" sz="2400" b="0" i="0" dirty="0"/>
        </a:p>
      </dgm:t>
    </dgm:pt>
    <dgm:pt modelId="{8D5BA274-6E91-4124-87CD-76B6B1B29C2E}" type="parTrans" cxnId="{7D122213-3777-4F18-9222-92263D2ABE66}">
      <dgm:prSet/>
      <dgm:spPr/>
      <dgm:t>
        <a:bodyPr/>
        <a:lstStyle/>
        <a:p>
          <a:endParaRPr lang="es-CL" sz="2000"/>
        </a:p>
      </dgm:t>
    </dgm:pt>
    <dgm:pt modelId="{BB7898D5-52C2-49FE-8F61-A4EC49E674B7}" type="sibTrans" cxnId="{7D122213-3777-4F18-9222-92263D2ABE66}">
      <dgm:prSet/>
      <dgm:spPr/>
      <dgm:t>
        <a:bodyPr/>
        <a:lstStyle/>
        <a:p>
          <a:endParaRPr lang="es-CL" sz="2000"/>
        </a:p>
      </dgm:t>
    </dgm:pt>
    <dgm:pt modelId="{DA316EBE-039B-4E50-90C6-F475846F0CC0}">
      <dgm:prSet phldrT="[Texto]" custT="1"/>
      <dgm:spPr>
        <a:solidFill>
          <a:srgbClr val="3F72BA"/>
        </a:solidFill>
      </dgm:spPr>
      <dgm:t>
        <a:bodyPr/>
        <a:lstStyle/>
        <a:p>
          <a:r>
            <a:rPr lang="es-ES" sz="2400" dirty="0"/>
            <a:t>Scanlon Monash </a:t>
          </a:r>
          <a:r>
            <a:rPr lang="es-ES" sz="2400" dirty="0" err="1"/>
            <a:t>Index</a:t>
          </a:r>
          <a:endParaRPr lang="es-ES" sz="2400" dirty="0"/>
        </a:p>
        <a:p>
          <a:r>
            <a:rPr lang="es-ES" sz="2000" dirty="0"/>
            <a:t>2007</a:t>
          </a:r>
          <a:endParaRPr lang="es-CL" sz="2000" dirty="0"/>
        </a:p>
      </dgm:t>
    </dgm:pt>
    <dgm:pt modelId="{30E764F4-EABA-42E1-B2A3-F04D5563928A}" type="parTrans" cxnId="{1BFB93DE-9663-4297-BBA1-8F4BA8AEBC94}">
      <dgm:prSet/>
      <dgm:spPr/>
      <dgm:t>
        <a:bodyPr/>
        <a:lstStyle/>
        <a:p>
          <a:endParaRPr lang="es-CL" sz="2000"/>
        </a:p>
      </dgm:t>
    </dgm:pt>
    <dgm:pt modelId="{DE429B1E-44D3-4BE5-8BB6-79C7A0CB6186}" type="sibTrans" cxnId="{1BFB93DE-9663-4297-BBA1-8F4BA8AEBC94}">
      <dgm:prSet/>
      <dgm:spPr/>
      <dgm:t>
        <a:bodyPr/>
        <a:lstStyle/>
        <a:p>
          <a:endParaRPr lang="es-CL" sz="2000"/>
        </a:p>
      </dgm:t>
    </dgm:pt>
    <dgm:pt modelId="{0DD17AC4-E97A-45AC-B349-E16E3399BEFA}">
      <dgm:prSet phldrT="[Texto]" custT="1"/>
      <dgm:spPr>
        <a:solidFill>
          <a:srgbClr val="3F72BA"/>
        </a:solidFill>
      </dgm:spPr>
      <dgm:t>
        <a:bodyPr/>
        <a:lstStyle/>
        <a:p>
          <a:r>
            <a:rPr lang="es-ES" sz="2400" dirty="0"/>
            <a:t>Social </a:t>
          </a:r>
          <a:r>
            <a:rPr lang="es-ES" sz="2400" dirty="0" err="1"/>
            <a:t>Cohesion</a:t>
          </a:r>
          <a:r>
            <a:rPr lang="es-ES" sz="2400" dirty="0"/>
            <a:t> Radar</a:t>
          </a:r>
        </a:p>
        <a:p>
          <a:r>
            <a:rPr lang="es-ES" sz="2000" dirty="0"/>
            <a:t>2013</a:t>
          </a:r>
          <a:endParaRPr lang="es-CL" sz="2000" dirty="0"/>
        </a:p>
      </dgm:t>
    </dgm:pt>
    <dgm:pt modelId="{9C2369DE-6E0C-4BB8-97A9-30A96444FB95}" type="parTrans" cxnId="{3023D2CA-FF79-43DE-95B7-6E7223AD1AE0}">
      <dgm:prSet/>
      <dgm:spPr/>
      <dgm:t>
        <a:bodyPr/>
        <a:lstStyle/>
        <a:p>
          <a:endParaRPr lang="es-CL" sz="2000"/>
        </a:p>
      </dgm:t>
    </dgm:pt>
    <dgm:pt modelId="{06099E4E-9B08-4D87-ACE8-75CC70593869}" type="sibTrans" cxnId="{3023D2CA-FF79-43DE-95B7-6E7223AD1AE0}">
      <dgm:prSet/>
      <dgm:spPr/>
      <dgm:t>
        <a:bodyPr/>
        <a:lstStyle/>
        <a:p>
          <a:endParaRPr lang="es-CL" sz="2000"/>
        </a:p>
      </dgm:t>
    </dgm:pt>
    <dgm:pt modelId="{BE4D791E-CED5-4713-A3EB-1D009D12E4AD}">
      <dgm:prSet phldrT="[Texto]" custT="1"/>
      <dgm:spPr>
        <a:solidFill>
          <a:srgbClr val="3F72BA"/>
        </a:solidFill>
      </dgm:spPr>
      <dgm:t>
        <a:bodyPr/>
        <a:lstStyle/>
        <a:p>
          <a:r>
            <a:rPr lang="es-CL" sz="2400" dirty="0" err="1"/>
            <a:t>Civic</a:t>
          </a:r>
          <a:r>
            <a:rPr lang="es-CL" sz="2400" dirty="0"/>
            <a:t> </a:t>
          </a:r>
          <a:r>
            <a:rPr lang="es-CL" sz="2400" dirty="0" err="1"/>
            <a:t>Engagement</a:t>
          </a:r>
          <a:r>
            <a:rPr lang="es-CL" sz="2400" dirty="0"/>
            <a:t> and Social Cohesión</a:t>
          </a:r>
        </a:p>
        <a:p>
          <a:r>
            <a:rPr lang="es-CL" sz="2000" dirty="0"/>
            <a:t>2014</a:t>
          </a:r>
          <a:endParaRPr lang="es-CL" sz="2400" dirty="0"/>
        </a:p>
      </dgm:t>
    </dgm:pt>
    <dgm:pt modelId="{C4E74AE2-2216-4091-8A78-7B04483EF7F8}" type="parTrans" cxnId="{E7155493-5B0F-4078-891D-060BA75E694B}">
      <dgm:prSet/>
      <dgm:spPr/>
      <dgm:t>
        <a:bodyPr/>
        <a:lstStyle/>
        <a:p>
          <a:endParaRPr lang="es-CL" sz="2000"/>
        </a:p>
      </dgm:t>
    </dgm:pt>
    <dgm:pt modelId="{0ED0125A-1BA0-4A9D-9EF0-39B3EF2592D7}" type="sibTrans" cxnId="{E7155493-5B0F-4078-891D-060BA75E694B}">
      <dgm:prSet/>
      <dgm:spPr/>
      <dgm:t>
        <a:bodyPr/>
        <a:lstStyle/>
        <a:p>
          <a:endParaRPr lang="es-CL" sz="2000"/>
        </a:p>
      </dgm:t>
    </dgm:pt>
    <dgm:pt modelId="{8B366A20-8B4C-485B-BC40-F8B7CECF3527}">
      <dgm:prSet phldrT="[Texto]" custT="1"/>
      <dgm:spPr>
        <a:solidFill>
          <a:srgbClr val="653675"/>
        </a:solidFill>
      </dgm:spPr>
      <dgm:t>
        <a:bodyPr/>
        <a:lstStyle/>
        <a:p>
          <a:r>
            <a:rPr lang="es-CL" sz="3200" dirty="0"/>
            <a:t>Conceptualizaciones y mediciones de Cohesión Social</a:t>
          </a:r>
        </a:p>
      </dgm:t>
    </dgm:pt>
    <dgm:pt modelId="{7D5A7DA9-3F05-4D02-BB41-8F179203A1CA}" type="parTrans" cxnId="{5B2D363D-C09B-4259-BEBF-8A54701E9B59}">
      <dgm:prSet/>
      <dgm:spPr/>
      <dgm:t>
        <a:bodyPr/>
        <a:lstStyle/>
        <a:p>
          <a:endParaRPr lang="es-CL" sz="2000"/>
        </a:p>
      </dgm:t>
    </dgm:pt>
    <dgm:pt modelId="{C904683B-9A65-4F4F-8024-E45DF33504CB}" type="sibTrans" cxnId="{5B2D363D-C09B-4259-BEBF-8A54701E9B59}">
      <dgm:prSet/>
      <dgm:spPr/>
      <dgm:t>
        <a:bodyPr/>
        <a:lstStyle/>
        <a:p>
          <a:endParaRPr lang="es-CL" sz="2000"/>
        </a:p>
      </dgm:t>
    </dgm:pt>
    <dgm:pt modelId="{C83A2248-2BDA-409E-8E0F-304C17C1AD06}">
      <dgm:prSet phldrT="[Texto]" custT="1"/>
      <dgm:spPr>
        <a:solidFill>
          <a:srgbClr val="7DB130"/>
        </a:solidFill>
      </dgm:spPr>
      <dgm:t>
        <a:bodyPr/>
        <a:lstStyle/>
        <a:p>
          <a:r>
            <a:rPr lang="es-CL" sz="1600" b="0" i="0" dirty="0"/>
            <a:t>Canadian </a:t>
          </a:r>
          <a:r>
            <a:rPr lang="es-CL" sz="1600" b="0" i="0" dirty="0" err="1"/>
            <a:t>Policy</a:t>
          </a:r>
          <a:r>
            <a:rPr lang="es-CL" sz="1600" b="0" i="0" dirty="0"/>
            <a:t> </a:t>
          </a:r>
          <a:r>
            <a:rPr lang="es-CL" sz="1600" b="0" i="0" dirty="0" err="1"/>
            <a:t>Research</a:t>
          </a:r>
          <a:r>
            <a:rPr lang="es-CL" sz="1600" b="0" i="0" dirty="0"/>
            <a:t> Networks y </a:t>
          </a:r>
          <a:r>
            <a:rPr lang="es-CL" sz="1600" b="0" dirty="0"/>
            <a:t>Jane Jenson</a:t>
          </a:r>
        </a:p>
      </dgm:t>
    </dgm:pt>
    <dgm:pt modelId="{7E978E8E-7CDC-4F4A-8308-5FE1E7B4D29E}" type="parTrans" cxnId="{2E819DF6-7A02-4BE7-8F35-F350F3AD1C91}">
      <dgm:prSet/>
      <dgm:spPr/>
      <dgm:t>
        <a:bodyPr/>
        <a:lstStyle/>
        <a:p>
          <a:endParaRPr lang="es-CL"/>
        </a:p>
      </dgm:t>
    </dgm:pt>
    <dgm:pt modelId="{4A8679D1-6C2F-4247-99BE-1C68E00EB56C}" type="sibTrans" cxnId="{2E819DF6-7A02-4BE7-8F35-F350F3AD1C91}">
      <dgm:prSet/>
      <dgm:spPr/>
      <dgm:t>
        <a:bodyPr/>
        <a:lstStyle/>
        <a:p>
          <a:endParaRPr lang="es-CL"/>
        </a:p>
      </dgm:t>
    </dgm:pt>
    <dgm:pt modelId="{AE979D15-C114-4B27-94E3-60AC5BCD41E9}">
      <dgm:prSet phldrT="[Texto]" custT="1"/>
      <dgm:spPr>
        <a:solidFill>
          <a:srgbClr val="7DB130"/>
        </a:solidFill>
      </dgm:spPr>
      <dgm:t>
        <a:bodyPr/>
        <a:lstStyle/>
        <a:p>
          <a:r>
            <a:rPr lang="es-CL" sz="2000" dirty="0"/>
            <a:t>Scanlon </a:t>
          </a:r>
          <a:r>
            <a:rPr lang="es-CL" sz="2000" dirty="0" err="1"/>
            <a:t>Foundation</a:t>
          </a:r>
          <a:endParaRPr lang="es-CL" sz="2000" dirty="0"/>
        </a:p>
      </dgm:t>
    </dgm:pt>
    <dgm:pt modelId="{10CB81E4-2A01-44DF-9882-14AC226C1DE9}" type="parTrans" cxnId="{9A27F5D4-900B-4E85-A8D3-B44574F5F704}">
      <dgm:prSet/>
      <dgm:spPr/>
      <dgm:t>
        <a:bodyPr/>
        <a:lstStyle/>
        <a:p>
          <a:endParaRPr lang="es-CL"/>
        </a:p>
      </dgm:t>
    </dgm:pt>
    <dgm:pt modelId="{12BB3057-61CD-439C-9FC0-D2F6707806E4}" type="sibTrans" cxnId="{9A27F5D4-900B-4E85-A8D3-B44574F5F704}">
      <dgm:prSet/>
      <dgm:spPr/>
      <dgm:t>
        <a:bodyPr/>
        <a:lstStyle/>
        <a:p>
          <a:endParaRPr lang="es-CL"/>
        </a:p>
      </dgm:t>
    </dgm:pt>
    <dgm:pt modelId="{DDF83B4E-79FE-4DDA-AA2C-A55B0707D31A}">
      <dgm:prSet phldrT="[Texto]" custT="1"/>
      <dgm:spPr>
        <a:solidFill>
          <a:srgbClr val="7DB130"/>
        </a:solidFill>
      </dgm:spPr>
      <dgm:t>
        <a:bodyPr/>
        <a:lstStyle/>
        <a:p>
          <a:r>
            <a:rPr lang="es-CL" sz="2000" dirty="0" err="1"/>
            <a:t>Bertelsmann</a:t>
          </a:r>
          <a:r>
            <a:rPr lang="es-CL" sz="2000" dirty="0"/>
            <a:t> </a:t>
          </a:r>
          <a:r>
            <a:rPr lang="es-CL" sz="2000" dirty="0" err="1"/>
            <a:t>Foundation</a:t>
          </a:r>
          <a:r>
            <a:rPr lang="es-CL" sz="2000" dirty="0"/>
            <a:t> </a:t>
          </a:r>
        </a:p>
      </dgm:t>
    </dgm:pt>
    <dgm:pt modelId="{4F26F4DC-2275-4B7A-B154-4C0B79BC4D88}" type="parTrans" cxnId="{55D82522-FA07-413D-A633-228DBA086F52}">
      <dgm:prSet/>
      <dgm:spPr/>
      <dgm:t>
        <a:bodyPr/>
        <a:lstStyle/>
        <a:p>
          <a:endParaRPr lang="es-CL"/>
        </a:p>
      </dgm:t>
    </dgm:pt>
    <dgm:pt modelId="{669CF530-A59E-41E5-B50B-F2B5B6C8E0F5}" type="sibTrans" cxnId="{55D82522-FA07-413D-A633-228DBA086F52}">
      <dgm:prSet/>
      <dgm:spPr/>
      <dgm:t>
        <a:bodyPr/>
        <a:lstStyle/>
        <a:p>
          <a:endParaRPr lang="es-CL"/>
        </a:p>
      </dgm:t>
    </dgm:pt>
    <dgm:pt modelId="{05CA1C9A-5F41-4904-9EEB-9C7B4E7B8B63}">
      <dgm:prSet phldrT="[Texto]" custT="1"/>
      <dgm:spPr>
        <a:solidFill>
          <a:srgbClr val="7DB130"/>
        </a:solidFill>
      </dgm:spPr>
      <dgm:t>
        <a:bodyPr/>
        <a:lstStyle/>
        <a:p>
          <a:r>
            <a:rPr lang="es-CL" sz="1800" dirty="0"/>
            <a:t> </a:t>
          </a:r>
          <a:r>
            <a:rPr lang="es-CL" sz="1800" dirty="0" err="1"/>
            <a:t>National</a:t>
          </a:r>
          <a:r>
            <a:rPr lang="es-CL" sz="1800" dirty="0"/>
            <a:t> </a:t>
          </a:r>
          <a:r>
            <a:rPr lang="es-CL" sz="1800" dirty="0" err="1"/>
            <a:t>Research</a:t>
          </a:r>
          <a:r>
            <a:rPr lang="es-CL" sz="1800" dirty="0"/>
            <a:t> Council, USA.</a:t>
          </a:r>
        </a:p>
      </dgm:t>
    </dgm:pt>
    <dgm:pt modelId="{98769FA5-AE5C-4DBB-9A06-9353183D00FD}" type="parTrans" cxnId="{832CD650-22DB-4D6F-B7D9-0F176812AD1A}">
      <dgm:prSet/>
      <dgm:spPr/>
      <dgm:t>
        <a:bodyPr/>
        <a:lstStyle/>
        <a:p>
          <a:endParaRPr lang="es-CL"/>
        </a:p>
      </dgm:t>
    </dgm:pt>
    <dgm:pt modelId="{70C493C5-818D-42A7-9BCA-E133A6FE56EC}" type="sibTrans" cxnId="{832CD650-22DB-4D6F-B7D9-0F176812AD1A}">
      <dgm:prSet/>
      <dgm:spPr/>
      <dgm:t>
        <a:bodyPr/>
        <a:lstStyle/>
        <a:p>
          <a:endParaRPr lang="es-CL"/>
        </a:p>
      </dgm:t>
    </dgm:pt>
    <dgm:pt modelId="{B806DD9D-85D1-4E4F-984F-979339E21E95}">
      <dgm:prSet phldrT="[Texto]" custT="1"/>
      <dgm:spPr>
        <a:solidFill>
          <a:srgbClr val="3F72BA"/>
        </a:solidFill>
      </dgm:spPr>
      <dgm:t>
        <a:bodyPr/>
        <a:lstStyle/>
        <a:p>
          <a:r>
            <a:rPr lang="es-ES" sz="2400" dirty="0" err="1"/>
            <a:t>ECOsociAL</a:t>
          </a:r>
          <a:endParaRPr lang="es-ES" sz="2400" dirty="0"/>
        </a:p>
        <a:p>
          <a:r>
            <a:rPr lang="es-ES" sz="2000" dirty="0"/>
            <a:t>2007</a:t>
          </a:r>
          <a:endParaRPr lang="es-CL" sz="2000" dirty="0"/>
        </a:p>
      </dgm:t>
    </dgm:pt>
    <dgm:pt modelId="{52E1A245-1917-4DDC-AC5D-87E2E04C56B5}" type="parTrans" cxnId="{5BAF097B-21EE-417D-8C38-0F167BF0679F}">
      <dgm:prSet/>
      <dgm:spPr/>
      <dgm:t>
        <a:bodyPr/>
        <a:lstStyle/>
        <a:p>
          <a:endParaRPr lang="es-CL"/>
        </a:p>
      </dgm:t>
    </dgm:pt>
    <dgm:pt modelId="{51C4DFE5-E84A-43D7-AB8A-AEEADB539845}" type="sibTrans" cxnId="{5BAF097B-21EE-417D-8C38-0F167BF0679F}">
      <dgm:prSet/>
      <dgm:spPr/>
      <dgm:t>
        <a:bodyPr/>
        <a:lstStyle/>
        <a:p>
          <a:endParaRPr lang="es-CL"/>
        </a:p>
      </dgm:t>
    </dgm:pt>
    <dgm:pt modelId="{0E374FE8-B30F-44D4-A5AA-9214689CA959}">
      <dgm:prSet phldrT="[Texto]" custT="1"/>
      <dgm:spPr>
        <a:solidFill>
          <a:srgbClr val="7DB130"/>
        </a:solidFill>
      </dgm:spPr>
      <dgm:t>
        <a:bodyPr/>
        <a:lstStyle/>
        <a:p>
          <a:r>
            <a:rPr lang="es-CL" sz="1800" dirty="0" err="1"/>
            <a:t>Cieplan</a:t>
          </a:r>
          <a:r>
            <a:rPr lang="es-CL" sz="1800" dirty="0"/>
            <a:t>, </a:t>
          </a:r>
          <a:r>
            <a:rPr lang="es-CL" sz="1800" dirty="0" err="1"/>
            <a:t>iFHC</a:t>
          </a:r>
          <a:r>
            <a:rPr lang="es-CL" sz="1800" dirty="0"/>
            <a:t>, ISUC-Chile y </a:t>
          </a:r>
          <a:r>
            <a:rPr lang="es-CL" sz="1800" dirty="0" err="1"/>
            <a:t>Kellog</a:t>
          </a:r>
          <a:r>
            <a:rPr lang="es-CL" sz="1800" dirty="0"/>
            <a:t> </a:t>
          </a:r>
          <a:r>
            <a:rPr lang="es-CL" sz="1800" dirty="0" err="1"/>
            <a:t>Institute</a:t>
          </a:r>
          <a:endParaRPr lang="es-CL" sz="1800" dirty="0"/>
        </a:p>
      </dgm:t>
    </dgm:pt>
    <dgm:pt modelId="{BD85F4E5-6A54-440F-89E2-59D7CF98CD45}" type="parTrans" cxnId="{CE72ECFD-AF34-46DA-9874-8B14BC96EF93}">
      <dgm:prSet/>
      <dgm:spPr/>
      <dgm:t>
        <a:bodyPr/>
        <a:lstStyle/>
        <a:p>
          <a:endParaRPr lang="es-CL"/>
        </a:p>
      </dgm:t>
    </dgm:pt>
    <dgm:pt modelId="{1406FEC5-6721-41E1-BDA9-BFC128FEC8EE}" type="sibTrans" cxnId="{CE72ECFD-AF34-46DA-9874-8B14BC96EF93}">
      <dgm:prSet/>
      <dgm:spPr/>
      <dgm:t>
        <a:bodyPr/>
        <a:lstStyle/>
        <a:p>
          <a:endParaRPr lang="es-CL"/>
        </a:p>
      </dgm:t>
    </dgm:pt>
    <dgm:pt modelId="{A0CC8F4D-A7F8-4916-BEBA-C1992EF3DBB3}" type="pres">
      <dgm:prSet presAssocID="{9CB65A84-6F2A-4244-B40D-1C404F94D542}" presName="Name0" presStyleCnt="0">
        <dgm:presLayoutVars>
          <dgm:chPref val="1"/>
          <dgm:dir/>
          <dgm:animOne val="branch"/>
          <dgm:animLvl val="lvl"/>
          <dgm:resizeHandles/>
        </dgm:presLayoutVars>
      </dgm:prSet>
      <dgm:spPr/>
    </dgm:pt>
    <dgm:pt modelId="{D5B81B4D-7F49-4F12-AF23-58703E527653}" type="pres">
      <dgm:prSet presAssocID="{8B366A20-8B4C-485B-BC40-F8B7CECF3527}" presName="vertOne" presStyleCnt="0"/>
      <dgm:spPr/>
    </dgm:pt>
    <dgm:pt modelId="{F13CB66D-7FE9-4C37-B2AD-96F34BC47660}" type="pres">
      <dgm:prSet presAssocID="{8B366A20-8B4C-485B-BC40-F8B7CECF3527}" presName="txOne" presStyleLbl="node0" presStyleIdx="0" presStyleCnt="1" custScaleY="64895">
        <dgm:presLayoutVars>
          <dgm:chPref val="3"/>
        </dgm:presLayoutVars>
      </dgm:prSet>
      <dgm:spPr/>
    </dgm:pt>
    <dgm:pt modelId="{BACCBC00-F210-433B-820F-E5265297D359}" type="pres">
      <dgm:prSet presAssocID="{8B366A20-8B4C-485B-BC40-F8B7CECF3527}" presName="parTransOne" presStyleCnt="0"/>
      <dgm:spPr/>
    </dgm:pt>
    <dgm:pt modelId="{C3D39C92-C90F-411F-B727-4A3CFD04F576}" type="pres">
      <dgm:prSet presAssocID="{8B366A20-8B4C-485B-BC40-F8B7CECF3527}" presName="horzOne" presStyleCnt="0"/>
      <dgm:spPr/>
    </dgm:pt>
    <dgm:pt modelId="{FBE0A007-3B87-4D21-9A74-D465314A5589}" type="pres">
      <dgm:prSet presAssocID="{43ED7386-DBF7-4C73-B236-E39AE23F724A}" presName="vertTwo" presStyleCnt="0"/>
      <dgm:spPr/>
    </dgm:pt>
    <dgm:pt modelId="{91A38038-2A9E-49B1-957E-D5466B859E49}" type="pres">
      <dgm:prSet presAssocID="{43ED7386-DBF7-4C73-B236-E39AE23F724A}" presName="txTwo" presStyleLbl="node2" presStyleIdx="0" presStyleCnt="5" custScaleX="107576" custScaleY="281319" custLinFactNeighborX="-737" custLinFactNeighborY="27721">
        <dgm:presLayoutVars>
          <dgm:chPref val="3"/>
        </dgm:presLayoutVars>
      </dgm:prSet>
      <dgm:spPr/>
    </dgm:pt>
    <dgm:pt modelId="{BB23423F-76FF-4A40-9AA9-0F71F8AC6C5B}" type="pres">
      <dgm:prSet presAssocID="{43ED7386-DBF7-4C73-B236-E39AE23F724A}" presName="parTransTwo" presStyleCnt="0"/>
      <dgm:spPr/>
    </dgm:pt>
    <dgm:pt modelId="{7BD122FB-9D56-4B13-9E44-A71D8E3F0080}" type="pres">
      <dgm:prSet presAssocID="{43ED7386-DBF7-4C73-B236-E39AE23F724A}" presName="horzTwo" presStyleCnt="0"/>
      <dgm:spPr/>
    </dgm:pt>
    <dgm:pt modelId="{41F30B4E-8E0F-40C4-ADCE-46EEC6948BFD}" type="pres">
      <dgm:prSet presAssocID="{C83A2248-2BDA-409E-8E0F-304C17C1AD06}" presName="vertThree" presStyleCnt="0"/>
      <dgm:spPr/>
    </dgm:pt>
    <dgm:pt modelId="{92335214-83A6-42C0-B6BE-11D95ED8F283}" type="pres">
      <dgm:prSet presAssocID="{C83A2248-2BDA-409E-8E0F-304C17C1AD06}" presName="txThree" presStyleLbl="node3" presStyleIdx="0" presStyleCnt="5" custScaleX="90998" custScaleY="171749">
        <dgm:presLayoutVars>
          <dgm:chPref val="3"/>
        </dgm:presLayoutVars>
      </dgm:prSet>
      <dgm:spPr>
        <a:prstGeom prst="roundRect">
          <a:avLst/>
        </a:prstGeom>
      </dgm:spPr>
    </dgm:pt>
    <dgm:pt modelId="{46F68FB9-DA41-4AB0-8038-D81679A0ECFA}" type="pres">
      <dgm:prSet presAssocID="{C83A2248-2BDA-409E-8E0F-304C17C1AD06}" presName="horzThree" presStyleCnt="0"/>
      <dgm:spPr/>
    </dgm:pt>
    <dgm:pt modelId="{2EDD30B5-9558-431C-B5E7-7BBC2FB9420D}" type="pres">
      <dgm:prSet presAssocID="{BB7898D5-52C2-49FE-8F61-A4EC49E674B7}" presName="sibSpaceTwo" presStyleCnt="0"/>
      <dgm:spPr/>
    </dgm:pt>
    <dgm:pt modelId="{1FCDDB8D-E3DC-4CDD-ABFF-17630F0A6E99}" type="pres">
      <dgm:prSet presAssocID="{DA316EBE-039B-4E50-90C6-F475846F0CC0}" presName="vertTwo" presStyleCnt="0"/>
      <dgm:spPr/>
    </dgm:pt>
    <dgm:pt modelId="{F4C010FC-5C80-49EB-A75C-9A83B83E60B4}" type="pres">
      <dgm:prSet presAssocID="{DA316EBE-039B-4E50-90C6-F475846F0CC0}" presName="txTwo" presStyleLbl="node2" presStyleIdx="1" presStyleCnt="5" custScaleX="107576" custScaleY="281319" custLinFactNeighborX="-737" custLinFactNeighborY="27721">
        <dgm:presLayoutVars>
          <dgm:chPref val="3"/>
        </dgm:presLayoutVars>
      </dgm:prSet>
      <dgm:spPr/>
    </dgm:pt>
    <dgm:pt modelId="{F4EBF9A1-8E8A-4229-951C-617E07B89700}" type="pres">
      <dgm:prSet presAssocID="{DA316EBE-039B-4E50-90C6-F475846F0CC0}" presName="parTransTwo" presStyleCnt="0"/>
      <dgm:spPr/>
    </dgm:pt>
    <dgm:pt modelId="{4585A73B-898F-4973-891E-0052068DB4F7}" type="pres">
      <dgm:prSet presAssocID="{DA316EBE-039B-4E50-90C6-F475846F0CC0}" presName="horzTwo" presStyleCnt="0"/>
      <dgm:spPr/>
    </dgm:pt>
    <dgm:pt modelId="{24ED448A-2F4D-469D-8058-CB3E96A60B99}" type="pres">
      <dgm:prSet presAssocID="{AE979D15-C114-4B27-94E3-60AC5BCD41E9}" presName="vertThree" presStyleCnt="0"/>
      <dgm:spPr/>
    </dgm:pt>
    <dgm:pt modelId="{17FDBA16-5F2D-4F41-91DD-CBD6F51D1272}" type="pres">
      <dgm:prSet presAssocID="{AE979D15-C114-4B27-94E3-60AC5BCD41E9}" presName="txThree" presStyleLbl="node3" presStyleIdx="1" presStyleCnt="5" custScaleX="90998" custScaleY="165435">
        <dgm:presLayoutVars>
          <dgm:chPref val="3"/>
        </dgm:presLayoutVars>
      </dgm:prSet>
      <dgm:spPr/>
    </dgm:pt>
    <dgm:pt modelId="{DC7EA45A-F138-4C2D-A6F5-7FC6EB472209}" type="pres">
      <dgm:prSet presAssocID="{AE979D15-C114-4B27-94E3-60AC5BCD41E9}" presName="horzThree" presStyleCnt="0"/>
      <dgm:spPr/>
    </dgm:pt>
    <dgm:pt modelId="{376D06BC-3E46-4799-A3B4-13F80F08406E}" type="pres">
      <dgm:prSet presAssocID="{DE429B1E-44D3-4BE5-8BB6-79C7A0CB6186}" presName="sibSpaceTwo" presStyleCnt="0"/>
      <dgm:spPr/>
    </dgm:pt>
    <dgm:pt modelId="{53D2AF01-26D4-405C-B6D1-D6BB6173A677}" type="pres">
      <dgm:prSet presAssocID="{B806DD9D-85D1-4E4F-984F-979339E21E95}" presName="vertTwo" presStyleCnt="0"/>
      <dgm:spPr/>
    </dgm:pt>
    <dgm:pt modelId="{FD20D5DD-9D03-475C-837D-1A606E63DC8F}" type="pres">
      <dgm:prSet presAssocID="{B806DD9D-85D1-4E4F-984F-979339E21E95}" presName="txTwo" presStyleLbl="node2" presStyleIdx="2" presStyleCnt="5" custScaleX="107576" custScaleY="281319" custLinFactNeighborX="-2667" custLinFactNeighborY="27721">
        <dgm:presLayoutVars>
          <dgm:chPref val="3"/>
        </dgm:presLayoutVars>
      </dgm:prSet>
      <dgm:spPr/>
    </dgm:pt>
    <dgm:pt modelId="{28CAFACE-99CC-48EA-9FFE-52D6CD6C941A}" type="pres">
      <dgm:prSet presAssocID="{B806DD9D-85D1-4E4F-984F-979339E21E95}" presName="parTransTwo" presStyleCnt="0"/>
      <dgm:spPr/>
    </dgm:pt>
    <dgm:pt modelId="{CCBF557D-FA2A-4966-BE32-833AC206E7E3}" type="pres">
      <dgm:prSet presAssocID="{B806DD9D-85D1-4E4F-984F-979339E21E95}" presName="horzTwo" presStyleCnt="0"/>
      <dgm:spPr/>
    </dgm:pt>
    <dgm:pt modelId="{C237D4D4-FEDA-4E40-8930-31CF63AA061A}" type="pres">
      <dgm:prSet presAssocID="{0E374FE8-B30F-44D4-A5AA-9214689CA959}" presName="vertThree" presStyleCnt="0"/>
      <dgm:spPr/>
    </dgm:pt>
    <dgm:pt modelId="{3D4102BF-2085-46CE-A8E5-0B299AC5F80F}" type="pres">
      <dgm:prSet presAssocID="{0E374FE8-B30F-44D4-A5AA-9214689CA959}" presName="txThree" presStyleLbl="node3" presStyleIdx="2" presStyleCnt="5" custScaleX="90998" custScaleY="165435">
        <dgm:presLayoutVars>
          <dgm:chPref val="3"/>
        </dgm:presLayoutVars>
      </dgm:prSet>
      <dgm:spPr/>
    </dgm:pt>
    <dgm:pt modelId="{F092BDB3-22D1-49D3-AC19-06233F091584}" type="pres">
      <dgm:prSet presAssocID="{0E374FE8-B30F-44D4-A5AA-9214689CA959}" presName="horzThree" presStyleCnt="0"/>
      <dgm:spPr/>
    </dgm:pt>
    <dgm:pt modelId="{74F656CF-B13E-4381-97AD-27BAADA6F4A7}" type="pres">
      <dgm:prSet presAssocID="{51C4DFE5-E84A-43D7-AB8A-AEEADB539845}" presName="sibSpaceTwo" presStyleCnt="0"/>
      <dgm:spPr/>
    </dgm:pt>
    <dgm:pt modelId="{EA3A9E44-9EDA-48C0-83B9-0909101AF850}" type="pres">
      <dgm:prSet presAssocID="{0DD17AC4-E97A-45AC-B349-E16E3399BEFA}" presName="vertTwo" presStyleCnt="0"/>
      <dgm:spPr/>
    </dgm:pt>
    <dgm:pt modelId="{8DF57CD5-6C84-4721-ABB4-C6D37118E616}" type="pres">
      <dgm:prSet presAssocID="{0DD17AC4-E97A-45AC-B349-E16E3399BEFA}" presName="txTwo" presStyleLbl="node2" presStyleIdx="3" presStyleCnt="5" custScaleX="107576" custScaleY="281319" custLinFactNeighborX="-737" custLinFactNeighborY="27721">
        <dgm:presLayoutVars>
          <dgm:chPref val="3"/>
        </dgm:presLayoutVars>
      </dgm:prSet>
      <dgm:spPr/>
    </dgm:pt>
    <dgm:pt modelId="{A2B11CD7-A2DD-4920-9AD6-03799CA27450}" type="pres">
      <dgm:prSet presAssocID="{0DD17AC4-E97A-45AC-B349-E16E3399BEFA}" presName="parTransTwo" presStyleCnt="0"/>
      <dgm:spPr/>
    </dgm:pt>
    <dgm:pt modelId="{9071D675-DAFF-4B1F-8620-9E8DDF04DB10}" type="pres">
      <dgm:prSet presAssocID="{0DD17AC4-E97A-45AC-B349-E16E3399BEFA}" presName="horzTwo" presStyleCnt="0"/>
      <dgm:spPr/>
    </dgm:pt>
    <dgm:pt modelId="{7B3B76DD-4FEA-4432-8838-675536979D5C}" type="pres">
      <dgm:prSet presAssocID="{DDF83B4E-79FE-4DDA-AA2C-A55B0707D31A}" presName="vertThree" presStyleCnt="0"/>
      <dgm:spPr/>
    </dgm:pt>
    <dgm:pt modelId="{97C864D9-D212-4D11-B7BA-DA1EE085BE1B}" type="pres">
      <dgm:prSet presAssocID="{DDF83B4E-79FE-4DDA-AA2C-A55B0707D31A}" presName="txThree" presStyleLbl="node3" presStyleIdx="3" presStyleCnt="5" custScaleX="90998" custScaleY="165435">
        <dgm:presLayoutVars>
          <dgm:chPref val="3"/>
        </dgm:presLayoutVars>
      </dgm:prSet>
      <dgm:spPr/>
    </dgm:pt>
    <dgm:pt modelId="{5E9D979A-E91A-447B-B0BF-C169328FAC71}" type="pres">
      <dgm:prSet presAssocID="{DDF83B4E-79FE-4DDA-AA2C-A55B0707D31A}" presName="horzThree" presStyleCnt="0"/>
      <dgm:spPr/>
    </dgm:pt>
    <dgm:pt modelId="{1E5F2F20-D402-4686-B1AB-03747FD697B9}" type="pres">
      <dgm:prSet presAssocID="{06099E4E-9B08-4D87-ACE8-75CC70593869}" presName="sibSpaceTwo" presStyleCnt="0"/>
      <dgm:spPr/>
    </dgm:pt>
    <dgm:pt modelId="{37BD8A14-28A7-4E69-A6C7-97C1C93D498D}" type="pres">
      <dgm:prSet presAssocID="{BE4D791E-CED5-4713-A3EB-1D009D12E4AD}" presName="vertTwo" presStyleCnt="0"/>
      <dgm:spPr/>
    </dgm:pt>
    <dgm:pt modelId="{8232CE64-4F1D-4C74-96EC-3EBEE3C0B463}" type="pres">
      <dgm:prSet presAssocID="{BE4D791E-CED5-4713-A3EB-1D009D12E4AD}" presName="txTwo" presStyleLbl="node2" presStyleIdx="4" presStyleCnt="5" custScaleX="107576" custScaleY="281319" custLinFactNeighborX="-737" custLinFactNeighborY="27721">
        <dgm:presLayoutVars>
          <dgm:chPref val="3"/>
        </dgm:presLayoutVars>
      </dgm:prSet>
      <dgm:spPr/>
    </dgm:pt>
    <dgm:pt modelId="{97D1F638-DAB2-44D5-8FBF-FCE299CEEB15}" type="pres">
      <dgm:prSet presAssocID="{BE4D791E-CED5-4713-A3EB-1D009D12E4AD}" presName="parTransTwo" presStyleCnt="0"/>
      <dgm:spPr/>
    </dgm:pt>
    <dgm:pt modelId="{819E8C51-5BD0-4370-A5E3-5D31E1D76986}" type="pres">
      <dgm:prSet presAssocID="{BE4D791E-CED5-4713-A3EB-1D009D12E4AD}" presName="horzTwo" presStyleCnt="0"/>
      <dgm:spPr/>
    </dgm:pt>
    <dgm:pt modelId="{CE8821D8-486B-4EDC-98E1-6CAC8500DE18}" type="pres">
      <dgm:prSet presAssocID="{05CA1C9A-5F41-4904-9EEB-9C7B4E7B8B63}" presName="vertThree" presStyleCnt="0"/>
      <dgm:spPr/>
    </dgm:pt>
    <dgm:pt modelId="{E7B0BA7B-8794-41FA-A00A-27B903CFAA4E}" type="pres">
      <dgm:prSet presAssocID="{05CA1C9A-5F41-4904-9EEB-9C7B4E7B8B63}" presName="txThree" presStyleLbl="node3" presStyleIdx="4" presStyleCnt="5" custScaleX="90998" custScaleY="165435">
        <dgm:presLayoutVars>
          <dgm:chPref val="3"/>
        </dgm:presLayoutVars>
      </dgm:prSet>
      <dgm:spPr/>
    </dgm:pt>
    <dgm:pt modelId="{EA8D7BB7-610E-4740-A63C-8D1A7B0EFF34}" type="pres">
      <dgm:prSet presAssocID="{05CA1C9A-5F41-4904-9EEB-9C7B4E7B8B63}" presName="horzThree" presStyleCnt="0"/>
      <dgm:spPr/>
    </dgm:pt>
  </dgm:ptLst>
  <dgm:cxnLst>
    <dgm:cxn modelId="{7D122213-3777-4F18-9222-92263D2ABE66}" srcId="{8B366A20-8B4C-485B-BC40-F8B7CECF3527}" destId="{43ED7386-DBF7-4C73-B236-E39AE23F724A}" srcOrd="0" destOrd="0" parTransId="{8D5BA274-6E91-4124-87CD-76B6B1B29C2E}" sibTransId="{BB7898D5-52C2-49FE-8F61-A4EC49E674B7}"/>
    <dgm:cxn modelId="{55D82522-FA07-413D-A633-228DBA086F52}" srcId="{0DD17AC4-E97A-45AC-B349-E16E3399BEFA}" destId="{DDF83B4E-79FE-4DDA-AA2C-A55B0707D31A}" srcOrd="0" destOrd="0" parTransId="{4F26F4DC-2275-4B7A-B154-4C0B79BC4D88}" sibTransId="{669CF530-A59E-41E5-B50B-F2B5B6C8E0F5}"/>
    <dgm:cxn modelId="{2C829F22-DD4D-4CC6-8423-CDA61900E1B5}" type="presOf" srcId="{9CB65A84-6F2A-4244-B40D-1C404F94D542}" destId="{A0CC8F4D-A7F8-4916-BEBA-C1992EF3DBB3}" srcOrd="0" destOrd="0" presId="urn:microsoft.com/office/officeart/2005/8/layout/hierarchy4"/>
    <dgm:cxn modelId="{03E0C529-C957-477B-9A9D-DA56E6310090}" type="presOf" srcId="{B806DD9D-85D1-4E4F-984F-979339E21E95}" destId="{FD20D5DD-9D03-475C-837D-1A606E63DC8F}" srcOrd="0" destOrd="0" presId="urn:microsoft.com/office/officeart/2005/8/layout/hierarchy4"/>
    <dgm:cxn modelId="{5B2D363D-C09B-4259-BEBF-8A54701E9B59}" srcId="{9CB65A84-6F2A-4244-B40D-1C404F94D542}" destId="{8B366A20-8B4C-485B-BC40-F8B7CECF3527}" srcOrd="0" destOrd="0" parTransId="{7D5A7DA9-3F05-4D02-BB41-8F179203A1CA}" sibTransId="{C904683B-9A65-4F4F-8024-E45DF33504CB}"/>
    <dgm:cxn modelId="{87EB8E65-1B9C-4855-8516-D3C1D9342553}" type="presOf" srcId="{8B366A20-8B4C-485B-BC40-F8B7CECF3527}" destId="{F13CB66D-7FE9-4C37-B2AD-96F34BC47660}" srcOrd="0" destOrd="0" presId="urn:microsoft.com/office/officeart/2005/8/layout/hierarchy4"/>
    <dgm:cxn modelId="{832CD650-22DB-4D6F-B7D9-0F176812AD1A}" srcId="{BE4D791E-CED5-4713-A3EB-1D009D12E4AD}" destId="{05CA1C9A-5F41-4904-9EEB-9C7B4E7B8B63}" srcOrd="0" destOrd="0" parTransId="{98769FA5-AE5C-4DBB-9A06-9353183D00FD}" sibTransId="{70C493C5-818D-42A7-9BCA-E133A6FE56EC}"/>
    <dgm:cxn modelId="{1BECED55-C282-44F9-A2B5-9FFB35EF70A2}" type="presOf" srcId="{0DD17AC4-E97A-45AC-B349-E16E3399BEFA}" destId="{8DF57CD5-6C84-4721-ABB4-C6D37118E616}" srcOrd="0" destOrd="0" presId="urn:microsoft.com/office/officeart/2005/8/layout/hierarchy4"/>
    <dgm:cxn modelId="{5BAF097B-21EE-417D-8C38-0F167BF0679F}" srcId="{8B366A20-8B4C-485B-BC40-F8B7CECF3527}" destId="{B806DD9D-85D1-4E4F-984F-979339E21E95}" srcOrd="2" destOrd="0" parTransId="{52E1A245-1917-4DDC-AC5D-87E2E04C56B5}" sibTransId="{51C4DFE5-E84A-43D7-AB8A-AEEADB539845}"/>
    <dgm:cxn modelId="{8DDFDF86-B3A2-44EB-A2F7-589BDCD7A747}" type="presOf" srcId="{43ED7386-DBF7-4C73-B236-E39AE23F724A}" destId="{91A38038-2A9E-49B1-957E-D5466B859E49}" srcOrd="0" destOrd="0" presId="urn:microsoft.com/office/officeart/2005/8/layout/hierarchy4"/>
    <dgm:cxn modelId="{E7155493-5B0F-4078-891D-060BA75E694B}" srcId="{8B366A20-8B4C-485B-BC40-F8B7CECF3527}" destId="{BE4D791E-CED5-4713-A3EB-1D009D12E4AD}" srcOrd="4" destOrd="0" parTransId="{C4E74AE2-2216-4091-8A78-7B04483EF7F8}" sibTransId="{0ED0125A-1BA0-4A9D-9EF0-39B3EF2592D7}"/>
    <dgm:cxn modelId="{1C9FBCBF-AFD2-424B-981E-7A285CF1557B}" type="presOf" srcId="{BE4D791E-CED5-4713-A3EB-1D009D12E4AD}" destId="{8232CE64-4F1D-4C74-96EC-3EBEE3C0B463}" srcOrd="0" destOrd="0" presId="urn:microsoft.com/office/officeart/2005/8/layout/hierarchy4"/>
    <dgm:cxn modelId="{C218BEC3-A2B6-4894-AAA7-B23DAD63264C}" type="presOf" srcId="{C83A2248-2BDA-409E-8E0F-304C17C1AD06}" destId="{92335214-83A6-42C0-B6BE-11D95ED8F283}" srcOrd="0" destOrd="0" presId="urn:microsoft.com/office/officeart/2005/8/layout/hierarchy4"/>
    <dgm:cxn modelId="{3023D2CA-FF79-43DE-95B7-6E7223AD1AE0}" srcId="{8B366A20-8B4C-485B-BC40-F8B7CECF3527}" destId="{0DD17AC4-E97A-45AC-B349-E16E3399BEFA}" srcOrd="3" destOrd="0" parTransId="{9C2369DE-6E0C-4BB8-97A9-30A96444FB95}" sibTransId="{06099E4E-9B08-4D87-ACE8-75CC70593869}"/>
    <dgm:cxn modelId="{9A27F5D4-900B-4E85-A8D3-B44574F5F704}" srcId="{DA316EBE-039B-4E50-90C6-F475846F0CC0}" destId="{AE979D15-C114-4B27-94E3-60AC5BCD41E9}" srcOrd="0" destOrd="0" parTransId="{10CB81E4-2A01-44DF-9882-14AC226C1DE9}" sibTransId="{12BB3057-61CD-439C-9FC0-D2F6707806E4}"/>
    <dgm:cxn modelId="{1BFB93DE-9663-4297-BBA1-8F4BA8AEBC94}" srcId="{8B366A20-8B4C-485B-BC40-F8B7CECF3527}" destId="{DA316EBE-039B-4E50-90C6-F475846F0CC0}" srcOrd="1" destOrd="0" parTransId="{30E764F4-EABA-42E1-B2A3-F04D5563928A}" sibTransId="{DE429B1E-44D3-4BE5-8BB6-79C7A0CB6186}"/>
    <dgm:cxn modelId="{2A2F27E2-A73A-40A4-AD0B-111C0910E771}" type="presOf" srcId="{AE979D15-C114-4B27-94E3-60AC5BCD41E9}" destId="{17FDBA16-5F2D-4F41-91DD-CBD6F51D1272}" srcOrd="0" destOrd="0" presId="urn:microsoft.com/office/officeart/2005/8/layout/hierarchy4"/>
    <dgm:cxn modelId="{D923C7F3-F0A5-4720-AF3F-880D6A2A481B}" type="presOf" srcId="{DDF83B4E-79FE-4DDA-AA2C-A55B0707D31A}" destId="{97C864D9-D212-4D11-B7BA-DA1EE085BE1B}" srcOrd="0" destOrd="0" presId="urn:microsoft.com/office/officeart/2005/8/layout/hierarchy4"/>
    <dgm:cxn modelId="{2E819DF6-7A02-4BE7-8F35-F350F3AD1C91}" srcId="{43ED7386-DBF7-4C73-B236-E39AE23F724A}" destId="{C83A2248-2BDA-409E-8E0F-304C17C1AD06}" srcOrd="0" destOrd="0" parTransId="{7E978E8E-7CDC-4F4A-8308-5FE1E7B4D29E}" sibTransId="{4A8679D1-6C2F-4247-99BE-1C68E00EB56C}"/>
    <dgm:cxn modelId="{3D3327F7-5DE4-4855-84F0-68C8FCBFEDC6}" type="presOf" srcId="{0E374FE8-B30F-44D4-A5AA-9214689CA959}" destId="{3D4102BF-2085-46CE-A8E5-0B299AC5F80F}" srcOrd="0" destOrd="0" presId="urn:microsoft.com/office/officeart/2005/8/layout/hierarchy4"/>
    <dgm:cxn modelId="{E8842FF9-48F2-42C9-8548-465A59EC596A}" type="presOf" srcId="{05CA1C9A-5F41-4904-9EEB-9C7B4E7B8B63}" destId="{E7B0BA7B-8794-41FA-A00A-27B903CFAA4E}" srcOrd="0" destOrd="0" presId="urn:microsoft.com/office/officeart/2005/8/layout/hierarchy4"/>
    <dgm:cxn modelId="{1F872CFC-581C-47E9-8220-AD4B29863ED2}" type="presOf" srcId="{DA316EBE-039B-4E50-90C6-F475846F0CC0}" destId="{F4C010FC-5C80-49EB-A75C-9A83B83E60B4}" srcOrd="0" destOrd="0" presId="urn:microsoft.com/office/officeart/2005/8/layout/hierarchy4"/>
    <dgm:cxn modelId="{CE72ECFD-AF34-46DA-9874-8B14BC96EF93}" srcId="{B806DD9D-85D1-4E4F-984F-979339E21E95}" destId="{0E374FE8-B30F-44D4-A5AA-9214689CA959}" srcOrd="0" destOrd="0" parTransId="{BD85F4E5-6A54-440F-89E2-59D7CF98CD45}" sibTransId="{1406FEC5-6721-41E1-BDA9-BFC128FEC8EE}"/>
    <dgm:cxn modelId="{FA583597-0608-46D5-8BD7-F2580348852C}" type="presParOf" srcId="{A0CC8F4D-A7F8-4916-BEBA-C1992EF3DBB3}" destId="{D5B81B4D-7F49-4F12-AF23-58703E527653}" srcOrd="0" destOrd="0" presId="urn:microsoft.com/office/officeart/2005/8/layout/hierarchy4"/>
    <dgm:cxn modelId="{96CE4490-62D4-4115-A2EE-551A07571981}" type="presParOf" srcId="{D5B81B4D-7F49-4F12-AF23-58703E527653}" destId="{F13CB66D-7FE9-4C37-B2AD-96F34BC47660}" srcOrd="0" destOrd="0" presId="urn:microsoft.com/office/officeart/2005/8/layout/hierarchy4"/>
    <dgm:cxn modelId="{9FC7ED7D-1D98-4886-B6F8-71AEA8812BBB}" type="presParOf" srcId="{D5B81B4D-7F49-4F12-AF23-58703E527653}" destId="{BACCBC00-F210-433B-820F-E5265297D359}" srcOrd="1" destOrd="0" presId="urn:microsoft.com/office/officeart/2005/8/layout/hierarchy4"/>
    <dgm:cxn modelId="{0441054F-66A9-4970-8246-9AC0B4963FB3}" type="presParOf" srcId="{D5B81B4D-7F49-4F12-AF23-58703E527653}" destId="{C3D39C92-C90F-411F-B727-4A3CFD04F576}" srcOrd="2" destOrd="0" presId="urn:microsoft.com/office/officeart/2005/8/layout/hierarchy4"/>
    <dgm:cxn modelId="{E912E139-ACE8-496C-B2E5-1FECCDD9E7B8}" type="presParOf" srcId="{C3D39C92-C90F-411F-B727-4A3CFD04F576}" destId="{FBE0A007-3B87-4D21-9A74-D465314A5589}" srcOrd="0" destOrd="0" presId="urn:microsoft.com/office/officeart/2005/8/layout/hierarchy4"/>
    <dgm:cxn modelId="{6CABE1EC-C7F2-4CDC-9467-6E45C7EF7D3C}" type="presParOf" srcId="{FBE0A007-3B87-4D21-9A74-D465314A5589}" destId="{91A38038-2A9E-49B1-957E-D5466B859E49}" srcOrd="0" destOrd="0" presId="urn:microsoft.com/office/officeart/2005/8/layout/hierarchy4"/>
    <dgm:cxn modelId="{A78CDC06-770A-42D4-A954-89A8FD586986}" type="presParOf" srcId="{FBE0A007-3B87-4D21-9A74-D465314A5589}" destId="{BB23423F-76FF-4A40-9AA9-0F71F8AC6C5B}" srcOrd="1" destOrd="0" presId="urn:microsoft.com/office/officeart/2005/8/layout/hierarchy4"/>
    <dgm:cxn modelId="{71044AA6-50ED-455E-BE9D-BFF343C4422B}" type="presParOf" srcId="{FBE0A007-3B87-4D21-9A74-D465314A5589}" destId="{7BD122FB-9D56-4B13-9E44-A71D8E3F0080}" srcOrd="2" destOrd="0" presId="urn:microsoft.com/office/officeart/2005/8/layout/hierarchy4"/>
    <dgm:cxn modelId="{75C6349F-DB42-4A05-9806-45CE8FAA1727}" type="presParOf" srcId="{7BD122FB-9D56-4B13-9E44-A71D8E3F0080}" destId="{41F30B4E-8E0F-40C4-ADCE-46EEC6948BFD}" srcOrd="0" destOrd="0" presId="urn:microsoft.com/office/officeart/2005/8/layout/hierarchy4"/>
    <dgm:cxn modelId="{06567A0B-6801-43F8-9FDD-754E9A09A182}" type="presParOf" srcId="{41F30B4E-8E0F-40C4-ADCE-46EEC6948BFD}" destId="{92335214-83A6-42C0-B6BE-11D95ED8F283}" srcOrd="0" destOrd="0" presId="urn:microsoft.com/office/officeart/2005/8/layout/hierarchy4"/>
    <dgm:cxn modelId="{755CE48C-21C2-427A-9335-F58DBA4A5ABE}" type="presParOf" srcId="{41F30B4E-8E0F-40C4-ADCE-46EEC6948BFD}" destId="{46F68FB9-DA41-4AB0-8038-D81679A0ECFA}" srcOrd="1" destOrd="0" presId="urn:microsoft.com/office/officeart/2005/8/layout/hierarchy4"/>
    <dgm:cxn modelId="{73A68650-3EFC-4BC7-BF5C-DBF6B628CFCA}" type="presParOf" srcId="{C3D39C92-C90F-411F-B727-4A3CFD04F576}" destId="{2EDD30B5-9558-431C-B5E7-7BBC2FB9420D}" srcOrd="1" destOrd="0" presId="urn:microsoft.com/office/officeart/2005/8/layout/hierarchy4"/>
    <dgm:cxn modelId="{0DAAFA58-2661-4383-9FBC-1DC048B5E9C3}" type="presParOf" srcId="{C3D39C92-C90F-411F-B727-4A3CFD04F576}" destId="{1FCDDB8D-E3DC-4CDD-ABFF-17630F0A6E99}" srcOrd="2" destOrd="0" presId="urn:microsoft.com/office/officeart/2005/8/layout/hierarchy4"/>
    <dgm:cxn modelId="{371885FB-D091-4BEF-87DC-93C7FD63DFD2}" type="presParOf" srcId="{1FCDDB8D-E3DC-4CDD-ABFF-17630F0A6E99}" destId="{F4C010FC-5C80-49EB-A75C-9A83B83E60B4}" srcOrd="0" destOrd="0" presId="urn:microsoft.com/office/officeart/2005/8/layout/hierarchy4"/>
    <dgm:cxn modelId="{A008A602-7E11-44AA-90C0-8FD5DFC5A9BC}" type="presParOf" srcId="{1FCDDB8D-E3DC-4CDD-ABFF-17630F0A6E99}" destId="{F4EBF9A1-8E8A-4229-951C-617E07B89700}" srcOrd="1" destOrd="0" presId="urn:microsoft.com/office/officeart/2005/8/layout/hierarchy4"/>
    <dgm:cxn modelId="{FB42C83C-2959-4CA3-9675-828AFC00BFB8}" type="presParOf" srcId="{1FCDDB8D-E3DC-4CDD-ABFF-17630F0A6E99}" destId="{4585A73B-898F-4973-891E-0052068DB4F7}" srcOrd="2" destOrd="0" presId="urn:microsoft.com/office/officeart/2005/8/layout/hierarchy4"/>
    <dgm:cxn modelId="{E8081576-01B9-4A77-AE3A-7490D2C13DBB}" type="presParOf" srcId="{4585A73B-898F-4973-891E-0052068DB4F7}" destId="{24ED448A-2F4D-469D-8058-CB3E96A60B99}" srcOrd="0" destOrd="0" presId="urn:microsoft.com/office/officeart/2005/8/layout/hierarchy4"/>
    <dgm:cxn modelId="{96A7B769-E47F-44BB-B4D8-B3C828A15B54}" type="presParOf" srcId="{24ED448A-2F4D-469D-8058-CB3E96A60B99}" destId="{17FDBA16-5F2D-4F41-91DD-CBD6F51D1272}" srcOrd="0" destOrd="0" presId="urn:microsoft.com/office/officeart/2005/8/layout/hierarchy4"/>
    <dgm:cxn modelId="{3EE367DB-E66A-486B-A956-A20F2886E4A5}" type="presParOf" srcId="{24ED448A-2F4D-469D-8058-CB3E96A60B99}" destId="{DC7EA45A-F138-4C2D-A6F5-7FC6EB472209}" srcOrd="1" destOrd="0" presId="urn:microsoft.com/office/officeart/2005/8/layout/hierarchy4"/>
    <dgm:cxn modelId="{A54A113B-D6D0-49D0-A70F-DF16AF66506F}" type="presParOf" srcId="{C3D39C92-C90F-411F-B727-4A3CFD04F576}" destId="{376D06BC-3E46-4799-A3B4-13F80F08406E}" srcOrd="3" destOrd="0" presId="urn:microsoft.com/office/officeart/2005/8/layout/hierarchy4"/>
    <dgm:cxn modelId="{3B608257-1B39-4070-B7FD-E0D6F89DDA69}" type="presParOf" srcId="{C3D39C92-C90F-411F-B727-4A3CFD04F576}" destId="{53D2AF01-26D4-405C-B6D1-D6BB6173A677}" srcOrd="4" destOrd="0" presId="urn:microsoft.com/office/officeart/2005/8/layout/hierarchy4"/>
    <dgm:cxn modelId="{0B7D10F2-A52F-43C8-AD40-8A848E12755F}" type="presParOf" srcId="{53D2AF01-26D4-405C-B6D1-D6BB6173A677}" destId="{FD20D5DD-9D03-475C-837D-1A606E63DC8F}" srcOrd="0" destOrd="0" presId="urn:microsoft.com/office/officeart/2005/8/layout/hierarchy4"/>
    <dgm:cxn modelId="{FC38ED8C-9F4A-4903-9D66-532D1BD32FE2}" type="presParOf" srcId="{53D2AF01-26D4-405C-B6D1-D6BB6173A677}" destId="{28CAFACE-99CC-48EA-9FFE-52D6CD6C941A}" srcOrd="1" destOrd="0" presId="urn:microsoft.com/office/officeart/2005/8/layout/hierarchy4"/>
    <dgm:cxn modelId="{6E555E44-CB16-40CE-800B-42C5091A281F}" type="presParOf" srcId="{53D2AF01-26D4-405C-B6D1-D6BB6173A677}" destId="{CCBF557D-FA2A-4966-BE32-833AC206E7E3}" srcOrd="2" destOrd="0" presId="urn:microsoft.com/office/officeart/2005/8/layout/hierarchy4"/>
    <dgm:cxn modelId="{E08F0709-CDFE-4924-A977-767E8A70D167}" type="presParOf" srcId="{CCBF557D-FA2A-4966-BE32-833AC206E7E3}" destId="{C237D4D4-FEDA-4E40-8930-31CF63AA061A}" srcOrd="0" destOrd="0" presId="urn:microsoft.com/office/officeart/2005/8/layout/hierarchy4"/>
    <dgm:cxn modelId="{334D4B83-DD24-475A-8286-6CDB992F09E6}" type="presParOf" srcId="{C237D4D4-FEDA-4E40-8930-31CF63AA061A}" destId="{3D4102BF-2085-46CE-A8E5-0B299AC5F80F}" srcOrd="0" destOrd="0" presId="urn:microsoft.com/office/officeart/2005/8/layout/hierarchy4"/>
    <dgm:cxn modelId="{2F963120-E20B-4540-A241-DD3CE3DA4242}" type="presParOf" srcId="{C237D4D4-FEDA-4E40-8930-31CF63AA061A}" destId="{F092BDB3-22D1-49D3-AC19-06233F091584}" srcOrd="1" destOrd="0" presId="urn:microsoft.com/office/officeart/2005/8/layout/hierarchy4"/>
    <dgm:cxn modelId="{287C037E-E0F9-4805-90CC-5F23ACF8E76C}" type="presParOf" srcId="{C3D39C92-C90F-411F-B727-4A3CFD04F576}" destId="{74F656CF-B13E-4381-97AD-27BAADA6F4A7}" srcOrd="5" destOrd="0" presId="urn:microsoft.com/office/officeart/2005/8/layout/hierarchy4"/>
    <dgm:cxn modelId="{3432E950-0300-438C-8552-C2F2C72A4CF8}" type="presParOf" srcId="{C3D39C92-C90F-411F-B727-4A3CFD04F576}" destId="{EA3A9E44-9EDA-48C0-83B9-0909101AF850}" srcOrd="6" destOrd="0" presId="urn:microsoft.com/office/officeart/2005/8/layout/hierarchy4"/>
    <dgm:cxn modelId="{DE483F66-D8C6-43A1-8D1C-4FF3616CFD2D}" type="presParOf" srcId="{EA3A9E44-9EDA-48C0-83B9-0909101AF850}" destId="{8DF57CD5-6C84-4721-ABB4-C6D37118E616}" srcOrd="0" destOrd="0" presId="urn:microsoft.com/office/officeart/2005/8/layout/hierarchy4"/>
    <dgm:cxn modelId="{5B31B9E3-2CF5-45E4-990C-AB1351F3D040}" type="presParOf" srcId="{EA3A9E44-9EDA-48C0-83B9-0909101AF850}" destId="{A2B11CD7-A2DD-4920-9AD6-03799CA27450}" srcOrd="1" destOrd="0" presId="urn:microsoft.com/office/officeart/2005/8/layout/hierarchy4"/>
    <dgm:cxn modelId="{0DFA9742-AC35-4A87-80E2-C50AFAE94309}" type="presParOf" srcId="{EA3A9E44-9EDA-48C0-83B9-0909101AF850}" destId="{9071D675-DAFF-4B1F-8620-9E8DDF04DB10}" srcOrd="2" destOrd="0" presId="urn:microsoft.com/office/officeart/2005/8/layout/hierarchy4"/>
    <dgm:cxn modelId="{F27B2B7B-872A-45FC-AAEA-1AD9B07A7DC2}" type="presParOf" srcId="{9071D675-DAFF-4B1F-8620-9E8DDF04DB10}" destId="{7B3B76DD-4FEA-4432-8838-675536979D5C}" srcOrd="0" destOrd="0" presId="urn:microsoft.com/office/officeart/2005/8/layout/hierarchy4"/>
    <dgm:cxn modelId="{D08E06E6-D36B-4041-8B3C-19E1BA27F897}" type="presParOf" srcId="{7B3B76DD-4FEA-4432-8838-675536979D5C}" destId="{97C864D9-D212-4D11-B7BA-DA1EE085BE1B}" srcOrd="0" destOrd="0" presId="urn:microsoft.com/office/officeart/2005/8/layout/hierarchy4"/>
    <dgm:cxn modelId="{458C3BC0-80E1-43EF-BA70-F6C052601318}" type="presParOf" srcId="{7B3B76DD-4FEA-4432-8838-675536979D5C}" destId="{5E9D979A-E91A-447B-B0BF-C169328FAC71}" srcOrd="1" destOrd="0" presId="urn:microsoft.com/office/officeart/2005/8/layout/hierarchy4"/>
    <dgm:cxn modelId="{40873E2E-2109-4521-BD2E-0728AF138320}" type="presParOf" srcId="{C3D39C92-C90F-411F-B727-4A3CFD04F576}" destId="{1E5F2F20-D402-4686-B1AB-03747FD697B9}" srcOrd="7" destOrd="0" presId="urn:microsoft.com/office/officeart/2005/8/layout/hierarchy4"/>
    <dgm:cxn modelId="{3EC154D6-341E-47EB-938C-1B07F7EA0591}" type="presParOf" srcId="{C3D39C92-C90F-411F-B727-4A3CFD04F576}" destId="{37BD8A14-28A7-4E69-A6C7-97C1C93D498D}" srcOrd="8" destOrd="0" presId="urn:microsoft.com/office/officeart/2005/8/layout/hierarchy4"/>
    <dgm:cxn modelId="{8B0CB44F-79F1-4D9E-A1C3-3E0169B5B3C1}" type="presParOf" srcId="{37BD8A14-28A7-4E69-A6C7-97C1C93D498D}" destId="{8232CE64-4F1D-4C74-96EC-3EBEE3C0B463}" srcOrd="0" destOrd="0" presId="urn:microsoft.com/office/officeart/2005/8/layout/hierarchy4"/>
    <dgm:cxn modelId="{864D4FF7-071B-436C-A5A9-5ECC6779946B}" type="presParOf" srcId="{37BD8A14-28A7-4E69-A6C7-97C1C93D498D}" destId="{97D1F638-DAB2-44D5-8FBF-FCE299CEEB15}" srcOrd="1" destOrd="0" presId="urn:microsoft.com/office/officeart/2005/8/layout/hierarchy4"/>
    <dgm:cxn modelId="{FBDBD80F-1D1F-423A-8EAF-48B9CDBB3141}" type="presParOf" srcId="{37BD8A14-28A7-4E69-A6C7-97C1C93D498D}" destId="{819E8C51-5BD0-4370-A5E3-5D31E1D76986}" srcOrd="2" destOrd="0" presId="urn:microsoft.com/office/officeart/2005/8/layout/hierarchy4"/>
    <dgm:cxn modelId="{D28C121F-CEF6-4BFF-ACB0-9D1D8C697CEE}" type="presParOf" srcId="{819E8C51-5BD0-4370-A5E3-5D31E1D76986}" destId="{CE8821D8-486B-4EDC-98E1-6CAC8500DE18}" srcOrd="0" destOrd="0" presId="urn:microsoft.com/office/officeart/2005/8/layout/hierarchy4"/>
    <dgm:cxn modelId="{4D932305-4396-431C-8228-FA8108306137}" type="presParOf" srcId="{CE8821D8-486B-4EDC-98E1-6CAC8500DE18}" destId="{E7B0BA7B-8794-41FA-A00A-27B903CFAA4E}" srcOrd="0" destOrd="0" presId="urn:microsoft.com/office/officeart/2005/8/layout/hierarchy4"/>
    <dgm:cxn modelId="{309CE70B-39EB-4EBA-89BB-EEF1ED528F51}" type="presParOf" srcId="{CE8821D8-486B-4EDC-98E1-6CAC8500DE18}" destId="{EA8D7BB7-610E-4740-A63C-8D1A7B0EFF34}"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13651E-C79B-4DCC-B9D6-E2FA0E85BEC9}" type="doc">
      <dgm:prSet loTypeId="urn:microsoft.com/office/officeart/2005/8/layout/venn1" loCatId="relationship" qsTypeId="urn:microsoft.com/office/officeart/2005/8/quickstyle/simple1" qsCatId="simple" csTypeId="urn:microsoft.com/office/officeart/2005/8/colors/accent1_2" csCatId="accent1" phldr="1"/>
      <dgm:spPr/>
    </dgm:pt>
    <dgm:pt modelId="{65B21375-5D16-4685-9936-5B37CCEAA493}">
      <dgm:prSet phldrT="[Texto]"/>
      <dgm:spPr>
        <a:solidFill>
          <a:srgbClr val="7DB130">
            <a:alpha val="50000"/>
          </a:srgbClr>
        </a:solidFill>
      </dgm:spPr>
      <dgm:t>
        <a:bodyPr anchor="t"/>
        <a:lstStyle/>
        <a:p>
          <a:r>
            <a:rPr lang="es-CL" cap="small" baseline="0" dirty="0"/>
            <a:t>2. Vínculos</a:t>
          </a:r>
        </a:p>
      </dgm:t>
    </dgm:pt>
    <dgm:pt modelId="{FE318305-487A-425B-BE83-76225C76A370}" type="parTrans" cxnId="{C4F4A534-2FD5-4B9B-ABA1-93F89759FF09}">
      <dgm:prSet/>
      <dgm:spPr/>
      <dgm:t>
        <a:bodyPr/>
        <a:lstStyle/>
        <a:p>
          <a:endParaRPr lang="es-CL"/>
        </a:p>
      </dgm:t>
    </dgm:pt>
    <dgm:pt modelId="{935C0876-505F-4D9B-AC2B-EB5B0248BC17}" type="sibTrans" cxnId="{C4F4A534-2FD5-4B9B-ABA1-93F89759FF09}">
      <dgm:prSet/>
      <dgm:spPr/>
      <dgm:t>
        <a:bodyPr/>
        <a:lstStyle/>
        <a:p>
          <a:endParaRPr lang="es-CL"/>
        </a:p>
      </dgm:t>
    </dgm:pt>
    <dgm:pt modelId="{54783953-990C-47A3-8BCE-95D46C71347D}">
      <dgm:prSet phldrT="[Texto]"/>
      <dgm:spPr>
        <a:solidFill>
          <a:srgbClr val="653675">
            <a:alpha val="50000"/>
          </a:srgbClr>
        </a:solidFill>
      </dgm:spPr>
      <dgm:t>
        <a:bodyPr anchor="t"/>
        <a:lstStyle/>
        <a:p>
          <a:r>
            <a:rPr lang="es-CL" cap="small" baseline="0" dirty="0"/>
            <a:t>3. Foco en el bien común</a:t>
          </a:r>
        </a:p>
      </dgm:t>
    </dgm:pt>
    <dgm:pt modelId="{8D8DE1D5-D744-4482-8E7F-1C317F16B65E}" type="parTrans" cxnId="{DA179B92-C17E-43D3-91C3-582727A43C17}">
      <dgm:prSet/>
      <dgm:spPr/>
      <dgm:t>
        <a:bodyPr/>
        <a:lstStyle/>
        <a:p>
          <a:endParaRPr lang="es-CL"/>
        </a:p>
      </dgm:t>
    </dgm:pt>
    <dgm:pt modelId="{F43C084D-A092-4318-B98D-05F48B310849}" type="sibTrans" cxnId="{DA179B92-C17E-43D3-91C3-582727A43C17}">
      <dgm:prSet/>
      <dgm:spPr/>
      <dgm:t>
        <a:bodyPr/>
        <a:lstStyle/>
        <a:p>
          <a:endParaRPr lang="es-CL"/>
        </a:p>
      </dgm:t>
    </dgm:pt>
    <dgm:pt modelId="{346CED41-48A3-466E-9847-7FC5845CBE20}">
      <dgm:prSet phldrT="[Texto]"/>
      <dgm:spPr>
        <a:solidFill>
          <a:srgbClr val="3F72BA">
            <a:alpha val="50000"/>
          </a:srgbClr>
        </a:solidFill>
      </dgm:spPr>
      <dgm:t>
        <a:bodyPr anchor="t"/>
        <a:lstStyle/>
        <a:p>
          <a:r>
            <a:rPr lang="es-CL" cap="small" baseline="0" dirty="0"/>
            <a:t>1. Relaciones Sociales</a:t>
          </a:r>
        </a:p>
      </dgm:t>
    </dgm:pt>
    <dgm:pt modelId="{61151FFE-3F82-4244-9642-270BE413FBF7}" type="parTrans" cxnId="{EBC998D1-C79A-4440-9D2C-5D2DDCE35FDF}">
      <dgm:prSet/>
      <dgm:spPr/>
      <dgm:t>
        <a:bodyPr/>
        <a:lstStyle/>
        <a:p>
          <a:endParaRPr lang="es-CL"/>
        </a:p>
      </dgm:t>
    </dgm:pt>
    <dgm:pt modelId="{0F23B3C6-15D4-497B-83F4-9DA3F606F0F5}" type="sibTrans" cxnId="{EBC998D1-C79A-4440-9D2C-5D2DDCE35FDF}">
      <dgm:prSet/>
      <dgm:spPr/>
      <dgm:t>
        <a:bodyPr/>
        <a:lstStyle/>
        <a:p>
          <a:endParaRPr lang="es-CL"/>
        </a:p>
      </dgm:t>
    </dgm:pt>
    <dgm:pt modelId="{9F98271F-2F65-4888-BDD9-DE9BCAAA3CC9}" type="pres">
      <dgm:prSet presAssocID="{C813651E-C79B-4DCC-B9D6-E2FA0E85BEC9}" presName="compositeShape" presStyleCnt="0">
        <dgm:presLayoutVars>
          <dgm:chMax val="7"/>
          <dgm:dir/>
          <dgm:resizeHandles val="exact"/>
        </dgm:presLayoutVars>
      </dgm:prSet>
      <dgm:spPr/>
    </dgm:pt>
    <dgm:pt modelId="{5E6F7867-0C82-4E24-B0AB-577D9865B69A}" type="pres">
      <dgm:prSet presAssocID="{65B21375-5D16-4685-9936-5B37CCEAA493}" presName="circ1" presStyleLbl="vennNode1" presStyleIdx="0" presStyleCnt="3"/>
      <dgm:spPr/>
    </dgm:pt>
    <dgm:pt modelId="{ECFEB859-06D1-43A6-824C-775026EED84B}" type="pres">
      <dgm:prSet presAssocID="{65B21375-5D16-4685-9936-5B37CCEAA493}" presName="circ1Tx" presStyleLbl="revTx" presStyleIdx="0" presStyleCnt="0">
        <dgm:presLayoutVars>
          <dgm:chMax val="0"/>
          <dgm:chPref val="0"/>
          <dgm:bulletEnabled val="1"/>
        </dgm:presLayoutVars>
      </dgm:prSet>
      <dgm:spPr/>
    </dgm:pt>
    <dgm:pt modelId="{DE5BC5FA-C1E1-4C98-BE31-E2B0AD3D6A66}" type="pres">
      <dgm:prSet presAssocID="{54783953-990C-47A3-8BCE-95D46C71347D}" presName="circ2" presStyleLbl="vennNode1" presStyleIdx="1" presStyleCnt="3"/>
      <dgm:spPr/>
    </dgm:pt>
    <dgm:pt modelId="{D4CE109F-9BCF-4C06-9885-DDFB9DD0C445}" type="pres">
      <dgm:prSet presAssocID="{54783953-990C-47A3-8BCE-95D46C71347D}" presName="circ2Tx" presStyleLbl="revTx" presStyleIdx="0" presStyleCnt="0">
        <dgm:presLayoutVars>
          <dgm:chMax val="0"/>
          <dgm:chPref val="0"/>
          <dgm:bulletEnabled val="1"/>
        </dgm:presLayoutVars>
      </dgm:prSet>
      <dgm:spPr/>
    </dgm:pt>
    <dgm:pt modelId="{4C25AFEB-6DC3-43CF-82FE-8C7596CEF206}" type="pres">
      <dgm:prSet presAssocID="{346CED41-48A3-466E-9847-7FC5845CBE20}" presName="circ3" presStyleLbl="vennNode1" presStyleIdx="2" presStyleCnt="3"/>
      <dgm:spPr/>
    </dgm:pt>
    <dgm:pt modelId="{266552ED-C725-4787-AA65-92389D2899F7}" type="pres">
      <dgm:prSet presAssocID="{346CED41-48A3-466E-9847-7FC5845CBE20}" presName="circ3Tx" presStyleLbl="revTx" presStyleIdx="0" presStyleCnt="0">
        <dgm:presLayoutVars>
          <dgm:chMax val="0"/>
          <dgm:chPref val="0"/>
          <dgm:bulletEnabled val="1"/>
        </dgm:presLayoutVars>
      </dgm:prSet>
      <dgm:spPr/>
    </dgm:pt>
  </dgm:ptLst>
  <dgm:cxnLst>
    <dgm:cxn modelId="{34162603-AE0E-4DB3-AD47-BC288CA6E8EC}" type="presOf" srcId="{C813651E-C79B-4DCC-B9D6-E2FA0E85BEC9}" destId="{9F98271F-2F65-4888-BDD9-DE9BCAAA3CC9}" srcOrd="0" destOrd="0" presId="urn:microsoft.com/office/officeart/2005/8/layout/venn1"/>
    <dgm:cxn modelId="{2883B709-DC7B-4859-9A51-BC9DD0030C2C}" type="presOf" srcId="{54783953-990C-47A3-8BCE-95D46C71347D}" destId="{D4CE109F-9BCF-4C06-9885-DDFB9DD0C445}" srcOrd="1" destOrd="0" presId="urn:microsoft.com/office/officeart/2005/8/layout/venn1"/>
    <dgm:cxn modelId="{C4F4A534-2FD5-4B9B-ABA1-93F89759FF09}" srcId="{C813651E-C79B-4DCC-B9D6-E2FA0E85BEC9}" destId="{65B21375-5D16-4685-9936-5B37CCEAA493}" srcOrd="0" destOrd="0" parTransId="{FE318305-487A-425B-BE83-76225C76A370}" sibTransId="{935C0876-505F-4D9B-AC2B-EB5B0248BC17}"/>
    <dgm:cxn modelId="{0590763D-1632-477C-99C1-1AD220CC1B6A}" type="presOf" srcId="{346CED41-48A3-466E-9847-7FC5845CBE20}" destId="{4C25AFEB-6DC3-43CF-82FE-8C7596CEF206}" srcOrd="0" destOrd="0" presId="urn:microsoft.com/office/officeart/2005/8/layout/venn1"/>
    <dgm:cxn modelId="{A1DCBE66-4D80-4B74-8D82-EFD4A947A048}" type="presOf" srcId="{65B21375-5D16-4685-9936-5B37CCEAA493}" destId="{ECFEB859-06D1-43A6-824C-775026EED84B}" srcOrd="1" destOrd="0" presId="urn:microsoft.com/office/officeart/2005/8/layout/venn1"/>
    <dgm:cxn modelId="{DA179B92-C17E-43D3-91C3-582727A43C17}" srcId="{C813651E-C79B-4DCC-B9D6-E2FA0E85BEC9}" destId="{54783953-990C-47A3-8BCE-95D46C71347D}" srcOrd="1" destOrd="0" parTransId="{8D8DE1D5-D744-4482-8E7F-1C317F16B65E}" sibTransId="{F43C084D-A092-4318-B98D-05F48B310849}"/>
    <dgm:cxn modelId="{D3294C93-513B-440A-B782-F9E86AEF1B11}" type="presOf" srcId="{54783953-990C-47A3-8BCE-95D46C71347D}" destId="{DE5BC5FA-C1E1-4C98-BE31-E2B0AD3D6A66}" srcOrd="0" destOrd="0" presId="urn:microsoft.com/office/officeart/2005/8/layout/venn1"/>
    <dgm:cxn modelId="{141B8DAE-6279-40D0-8C14-194A4F2A60F8}" type="presOf" srcId="{65B21375-5D16-4685-9936-5B37CCEAA493}" destId="{5E6F7867-0C82-4E24-B0AB-577D9865B69A}" srcOrd="0" destOrd="0" presId="urn:microsoft.com/office/officeart/2005/8/layout/venn1"/>
    <dgm:cxn modelId="{901B22BC-B8A5-4FB8-BDE6-1AB45D8116B2}" type="presOf" srcId="{346CED41-48A3-466E-9847-7FC5845CBE20}" destId="{266552ED-C725-4787-AA65-92389D2899F7}" srcOrd="1" destOrd="0" presId="urn:microsoft.com/office/officeart/2005/8/layout/venn1"/>
    <dgm:cxn modelId="{EBC998D1-C79A-4440-9D2C-5D2DDCE35FDF}" srcId="{C813651E-C79B-4DCC-B9D6-E2FA0E85BEC9}" destId="{346CED41-48A3-466E-9847-7FC5845CBE20}" srcOrd="2" destOrd="0" parTransId="{61151FFE-3F82-4244-9642-270BE413FBF7}" sibTransId="{0F23B3C6-15D4-497B-83F4-9DA3F606F0F5}"/>
    <dgm:cxn modelId="{A448182B-864C-4632-A2CB-B26A8AEEF64B}" type="presParOf" srcId="{9F98271F-2F65-4888-BDD9-DE9BCAAA3CC9}" destId="{5E6F7867-0C82-4E24-B0AB-577D9865B69A}" srcOrd="0" destOrd="0" presId="urn:microsoft.com/office/officeart/2005/8/layout/venn1"/>
    <dgm:cxn modelId="{72D3CC93-D9C2-491E-8C7B-68659A0CE7F5}" type="presParOf" srcId="{9F98271F-2F65-4888-BDD9-DE9BCAAA3CC9}" destId="{ECFEB859-06D1-43A6-824C-775026EED84B}" srcOrd="1" destOrd="0" presId="urn:microsoft.com/office/officeart/2005/8/layout/venn1"/>
    <dgm:cxn modelId="{76242B82-C58B-4D9C-931E-ED2F4B21FE15}" type="presParOf" srcId="{9F98271F-2F65-4888-BDD9-DE9BCAAA3CC9}" destId="{DE5BC5FA-C1E1-4C98-BE31-E2B0AD3D6A66}" srcOrd="2" destOrd="0" presId="urn:microsoft.com/office/officeart/2005/8/layout/venn1"/>
    <dgm:cxn modelId="{279A1777-4235-4D61-AE4F-FF3CF85E7E15}" type="presParOf" srcId="{9F98271F-2F65-4888-BDD9-DE9BCAAA3CC9}" destId="{D4CE109F-9BCF-4C06-9885-DDFB9DD0C445}" srcOrd="3" destOrd="0" presId="urn:microsoft.com/office/officeart/2005/8/layout/venn1"/>
    <dgm:cxn modelId="{AC6E4738-B7CC-4008-953F-39F0D9A95700}" type="presParOf" srcId="{9F98271F-2F65-4888-BDD9-DE9BCAAA3CC9}" destId="{4C25AFEB-6DC3-43CF-82FE-8C7596CEF206}" srcOrd="4" destOrd="0" presId="urn:microsoft.com/office/officeart/2005/8/layout/venn1"/>
    <dgm:cxn modelId="{257D5AB9-15C8-40B4-96CB-C5E7EB14FCF8}" type="presParOf" srcId="{9F98271F-2F65-4888-BDD9-DE9BCAAA3CC9}" destId="{266552ED-C725-4787-AA65-92389D2899F7}"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9BFE1F-0633-49C5-BF34-A8B38F56462A}" type="doc">
      <dgm:prSet loTypeId="urn:microsoft.com/office/officeart/2005/8/layout/vList5" loCatId="list" qsTypeId="urn:microsoft.com/office/officeart/2005/8/quickstyle/simple1" qsCatId="simple" csTypeId="urn:microsoft.com/office/officeart/2005/8/colors/accent6_4" csCatId="accent6" phldr="1"/>
      <dgm:spPr/>
      <dgm:t>
        <a:bodyPr/>
        <a:lstStyle/>
        <a:p>
          <a:endParaRPr lang="es-CL"/>
        </a:p>
      </dgm:t>
    </dgm:pt>
    <dgm:pt modelId="{C608F958-C9E7-41CB-BBDD-156935D5B25C}">
      <dgm:prSet phldrT="[Texto]" custT="1"/>
      <dgm:spPr>
        <a:solidFill>
          <a:srgbClr val="653675"/>
        </a:solidFill>
      </dgm:spPr>
      <dgm:t>
        <a:bodyPr/>
        <a:lstStyle/>
        <a:p>
          <a:pPr algn="ctr"/>
          <a:r>
            <a:rPr lang="es-CL" sz="1800" b="1" dirty="0"/>
            <a:t>Módulo Territorio</a:t>
          </a:r>
        </a:p>
      </dgm:t>
    </dgm:pt>
    <dgm:pt modelId="{43AA53FB-1E83-4619-BDD2-1CE7F10560D3}" type="parTrans" cxnId="{5A967345-FD2B-4452-9AD5-A97896AB303A}">
      <dgm:prSet/>
      <dgm:spPr/>
      <dgm:t>
        <a:bodyPr/>
        <a:lstStyle/>
        <a:p>
          <a:pPr algn="just"/>
          <a:endParaRPr lang="es-CL" sz="2400"/>
        </a:p>
      </dgm:t>
    </dgm:pt>
    <dgm:pt modelId="{2BABCA09-AA15-4477-BAAC-2F3B78F4B0A2}" type="sibTrans" cxnId="{5A967345-FD2B-4452-9AD5-A97896AB303A}">
      <dgm:prSet/>
      <dgm:spPr/>
      <dgm:t>
        <a:bodyPr/>
        <a:lstStyle/>
        <a:p>
          <a:pPr algn="just"/>
          <a:endParaRPr lang="es-CL" sz="2400"/>
        </a:p>
      </dgm:t>
    </dgm:pt>
    <dgm:pt modelId="{0AC44A3A-4440-41CD-BAEC-21FDDF29E32A}">
      <dgm:prSet phldrT="[Texto]" custT="1"/>
      <dgm:spPr>
        <a:solidFill>
          <a:srgbClr val="DEE32C"/>
        </a:solidFill>
      </dgm:spPr>
      <dgm:t>
        <a:bodyPr/>
        <a:lstStyle/>
        <a:p>
          <a:pPr algn="ctr"/>
          <a:r>
            <a:rPr lang="es-CL" sz="1800" b="1" dirty="0"/>
            <a:t>Redes y actitudes sociales</a:t>
          </a:r>
        </a:p>
      </dgm:t>
    </dgm:pt>
    <dgm:pt modelId="{952F839D-867D-459D-962B-1ECD377C345E}" type="parTrans" cxnId="{52C8895E-7B4D-4E5F-98B2-AF8B1535638C}">
      <dgm:prSet/>
      <dgm:spPr/>
      <dgm:t>
        <a:bodyPr/>
        <a:lstStyle/>
        <a:p>
          <a:pPr algn="just"/>
          <a:endParaRPr lang="es-CL" sz="2400"/>
        </a:p>
      </dgm:t>
    </dgm:pt>
    <dgm:pt modelId="{037E57BD-54E4-44D3-994D-7D63131874DB}" type="sibTrans" cxnId="{52C8895E-7B4D-4E5F-98B2-AF8B1535638C}">
      <dgm:prSet/>
      <dgm:spPr/>
      <dgm:t>
        <a:bodyPr/>
        <a:lstStyle/>
        <a:p>
          <a:pPr algn="just"/>
          <a:endParaRPr lang="es-CL" sz="2400"/>
        </a:p>
      </dgm:t>
    </dgm:pt>
    <dgm:pt modelId="{F39EEF7C-6506-40FF-B3C3-19F712E0F821}">
      <dgm:prSet phldrT="[Texto]" custT="1"/>
      <dgm:spPr>
        <a:solidFill>
          <a:srgbClr val="3F72BA"/>
        </a:solidFill>
      </dgm:spPr>
      <dgm:t>
        <a:bodyPr/>
        <a:lstStyle/>
        <a:p>
          <a:pPr algn="ctr"/>
          <a:r>
            <a:rPr lang="es-CL" sz="1800" b="1" dirty="0"/>
            <a:t>Legitimidad y desigualdad</a:t>
          </a:r>
        </a:p>
      </dgm:t>
    </dgm:pt>
    <dgm:pt modelId="{98F7EA77-E436-4D10-8379-73C06289443C}" type="parTrans" cxnId="{213C7CB8-F26D-4240-9D3E-3985766716E9}">
      <dgm:prSet/>
      <dgm:spPr/>
      <dgm:t>
        <a:bodyPr/>
        <a:lstStyle/>
        <a:p>
          <a:pPr algn="just"/>
          <a:endParaRPr lang="es-CL" sz="2400"/>
        </a:p>
      </dgm:t>
    </dgm:pt>
    <dgm:pt modelId="{F7A00024-1378-4570-B057-46EF3597C2F8}" type="sibTrans" cxnId="{213C7CB8-F26D-4240-9D3E-3985766716E9}">
      <dgm:prSet/>
      <dgm:spPr/>
      <dgm:t>
        <a:bodyPr/>
        <a:lstStyle/>
        <a:p>
          <a:pPr algn="just"/>
          <a:endParaRPr lang="es-CL" sz="2400"/>
        </a:p>
      </dgm:t>
    </dgm:pt>
    <dgm:pt modelId="{60936418-BE6B-41B6-8445-2BCCC1572AE7}">
      <dgm:prSet phldrT="[Texto]" custT="1"/>
      <dgm:spPr>
        <a:solidFill>
          <a:srgbClr val="7DB130"/>
        </a:solidFill>
      </dgm:spPr>
      <dgm:t>
        <a:bodyPr/>
        <a:lstStyle/>
        <a:p>
          <a:pPr algn="ctr"/>
          <a:r>
            <a:rPr lang="es-CL" sz="1800" b="1" dirty="0"/>
            <a:t>Ciudadanía y democracia</a:t>
          </a:r>
        </a:p>
      </dgm:t>
    </dgm:pt>
    <dgm:pt modelId="{688C2B7F-B0C6-40DC-8B0A-36F60AA34F98}" type="parTrans" cxnId="{A6B9FA33-3F05-4741-84A5-B13A31CB4B88}">
      <dgm:prSet/>
      <dgm:spPr/>
      <dgm:t>
        <a:bodyPr/>
        <a:lstStyle/>
        <a:p>
          <a:pPr algn="just"/>
          <a:endParaRPr lang="es-CL" sz="2400"/>
        </a:p>
      </dgm:t>
    </dgm:pt>
    <dgm:pt modelId="{20B63FF3-1B40-4367-AA5A-E23F9415FC01}" type="sibTrans" cxnId="{A6B9FA33-3F05-4741-84A5-B13A31CB4B88}">
      <dgm:prSet/>
      <dgm:spPr/>
      <dgm:t>
        <a:bodyPr/>
        <a:lstStyle/>
        <a:p>
          <a:pPr algn="just"/>
          <a:endParaRPr lang="es-CL" sz="2400"/>
        </a:p>
      </dgm:t>
    </dgm:pt>
    <dgm:pt modelId="{B3A902C9-818D-4F5F-8B45-C7675792BC88}">
      <dgm:prSet phldrT="[Texto]" custT="1"/>
      <dgm:spPr>
        <a:solidFill>
          <a:srgbClr val="7DB130"/>
        </a:solidFill>
      </dgm:spPr>
      <dgm:t>
        <a:bodyPr/>
        <a:lstStyle/>
        <a:p>
          <a:pPr algn="ctr"/>
          <a:r>
            <a:rPr lang="es-CL" sz="1800" b="1" dirty="0"/>
            <a:t>Conflicto social</a:t>
          </a:r>
        </a:p>
      </dgm:t>
    </dgm:pt>
    <dgm:pt modelId="{3970A374-9901-4C6B-B7B1-4E35AB20AC85}" type="parTrans" cxnId="{1D27A67D-3FD0-4FEF-90B2-E1573C5F0A5A}">
      <dgm:prSet/>
      <dgm:spPr/>
      <dgm:t>
        <a:bodyPr/>
        <a:lstStyle/>
        <a:p>
          <a:pPr algn="just"/>
          <a:endParaRPr lang="es-CL" sz="2400"/>
        </a:p>
      </dgm:t>
    </dgm:pt>
    <dgm:pt modelId="{F8297658-9C94-4B7B-B0BC-7322550002AE}" type="sibTrans" cxnId="{1D27A67D-3FD0-4FEF-90B2-E1573C5F0A5A}">
      <dgm:prSet/>
      <dgm:spPr/>
      <dgm:t>
        <a:bodyPr/>
        <a:lstStyle/>
        <a:p>
          <a:pPr algn="just"/>
          <a:endParaRPr lang="es-CL" sz="2400"/>
        </a:p>
      </dgm:t>
    </dgm:pt>
    <dgm:pt modelId="{DEB0D61E-7DF7-4F2F-A241-4790D3AC4D51}">
      <dgm:prSet phldrT="[Texto]" custT="1"/>
      <dgm:spPr>
        <a:solidFill>
          <a:srgbClr val="DEE32C"/>
        </a:solidFill>
      </dgm:spPr>
      <dgm:t>
        <a:bodyPr/>
        <a:lstStyle/>
        <a:p>
          <a:pPr algn="ctr"/>
          <a:r>
            <a:rPr lang="es-CL" sz="1800" b="1" dirty="0"/>
            <a:t>Salud y bienestar</a:t>
          </a:r>
        </a:p>
      </dgm:t>
    </dgm:pt>
    <dgm:pt modelId="{44D4A889-B3B2-4CA7-83D0-4550DA90F0FE}" type="parTrans" cxnId="{F33F352D-7A95-4F31-B67A-E3C1B6A0AE27}">
      <dgm:prSet/>
      <dgm:spPr/>
      <dgm:t>
        <a:bodyPr/>
        <a:lstStyle/>
        <a:p>
          <a:pPr algn="just"/>
          <a:endParaRPr lang="es-CL" sz="2400"/>
        </a:p>
      </dgm:t>
    </dgm:pt>
    <dgm:pt modelId="{9BC4A20E-A4B1-4DAB-8051-2CCD087BBCD2}" type="sibTrans" cxnId="{F33F352D-7A95-4F31-B67A-E3C1B6A0AE27}">
      <dgm:prSet/>
      <dgm:spPr/>
      <dgm:t>
        <a:bodyPr/>
        <a:lstStyle/>
        <a:p>
          <a:pPr algn="just"/>
          <a:endParaRPr lang="es-CL" sz="2400"/>
        </a:p>
      </dgm:t>
    </dgm:pt>
    <dgm:pt modelId="{B274A6D5-6BE8-40B2-AAF9-6A5513326123}">
      <dgm:prSet phldrT="[Texto]" custT="1"/>
      <dgm:spPr>
        <a:solidFill>
          <a:srgbClr val="653675"/>
        </a:solidFill>
      </dgm:spPr>
      <dgm:t>
        <a:bodyPr/>
        <a:lstStyle/>
        <a:p>
          <a:pPr algn="ctr"/>
          <a:r>
            <a:rPr lang="es-CL" sz="1800" b="1" dirty="0"/>
            <a:t>Sociodemográfica</a:t>
          </a:r>
        </a:p>
      </dgm:t>
    </dgm:pt>
    <dgm:pt modelId="{B3853E77-E429-4C1D-9B81-67ECF2B16D86}" type="parTrans" cxnId="{59CA39B5-A341-43EE-A3C6-DFDC2A1C381B}">
      <dgm:prSet/>
      <dgm:spPr/>
      <dgm:t>
        <a:bodyPr/>
        <a:lstStyle/>
        <a:p>
          <a:pPr algn="just"/>
          <a:endParaRPr lang="es-CL" sz="2400"/>
        </a:p>
      </dgm:t>
    </dgm:pt>
    <dgm:pt modelId="{4DD04721-CC6D-4E8F-B4AA-82DE5B38C604}" type="sibTrans" cxnId="{59CA39B5-A341-43EE-A3C6-DFDC2A1C381B}">
      <dgm:prSet/>
      <dgm:spPr/>
      <dgm:t>
        <a:bodyPr/>
        <a:lstStyle/>
        <a:p>
          <a:pPr algn="just"/>
          <a:endParaRPr lang="es-CL" sz="2400"/>
        </a:p>
      </dgm:t>
    </dgm:pt>
    <dgm:pt modelId="{9C3DA3AE-5854-4693-A020-E64C5566F5BD}">
      <dgm:prSet phldrT="[Texto]" custT="1"/>
      <dgm:spPr/>
      <dgm:t>
        <a:bodyPr/>
        <a:lstStyle/>
        <a:p>
          <a:pPr algn="just"/>
          <a:r>
            <a:rPr lang="es-ES" sz="1200" dirty="0"/>
            <a:t>Cohesión barrial, elección de hogar/barrio, estigmatización residencial, intención de movilidad residencial, experiencias de criminalidad, conflicto barrial, satisfacción con el barrio, satisfacción con vivienda, seguridad del Barrio y sociabilidad.</a:t>
          </a:r>
          <a:endParaRPr lang="es-CL" sz="1200" dirty="0"/>
        </a:p>
      </dgm:t>
    </dgm:pt>
    <dgm:pt modelId="{4744EB38-07C6-46E6-B6F7-EC07CFD0EA8A}" type="parTrans" cxnId="{B7AE723C-7E3D-420D-B5FA-68E0EF3B3164}">
      <dgm:prSet/>
      <dgm:spPr/>
      <dgm:t>
        <a:bodyPr/>
        <a:lstStyle/>
        <a:p>
          <a:pPr algn="just"/>
          <a:endParaRPr lang="es-CL" sz="2400"/>
        </a:p>
      </dgm:t>
    </dgm:pt>
    <dgm:pt modelId="{CE117CAC-F226-4C74-B0BD-D925F9BFAE1F}" type="sibTrans" cxnId="{B7AE723C-7E3D-420D-B5FA-68E0EF3B3164}">
      <dgm:prSet/>
      <dgm:spPr/>
      <dgm:t>
        <a:bodyPr/>
        <a:lstStyle/>
        <a:p>
          <a:pPr algn="just"/>
          <a:endParaRPr lang="es-CL" sz="2400"/>
        </a:p>
      </dgm:t>
    </dgm:pt>
    <dgm:pt modelId="{B64AE58E-DB05-4C94-8E85-8C9AB96C7FC7}">
      <dgm:prSet phldrT="[Texto]" custT="1"/>
      <dgm:spPr/>
      <dgm:t>
        <a:bodyPr/>
        <a:lstStyle/>
        <a:p>
          <a:pPr algn="just"/>
          <a:r>
            <a:rPr lang="es-ES" sz="1200" dirty="0"/>
            <a:t>Actitudes intergrupales, también se incluye una batería de redes sociales secundarias/lejanas que incluye: ocupaciones, nombres, grupos sociales, relación con las ocupaciones, etc.</a:t>
          </a:r>
          <a:endParaRPr lang="es-CL" sz="1200" dirty="0"/>
        </a:p>
      </dgm:t>
    </dgm:pt>
    <dgm:pt modelId="{1AE5D36E-5914-4B4F-AD7C-492FFEE9EE26}" type="parTrans" cxnId="{E5523687-F5C6-4DAC-B8F7-D595BC1BF6C1}">
      <dgm:prSet/>
      <dgm:spPr/>
      <dgm:t>
        <a:bodyPr/>
        <a:lstStyle/>
        <a:p>
          <a:endParaRPr lang="es-CL"/>
        </a:p>
      </dgm:t>
    </dgm:pt>
    <dgm:pt modelId="{7B8AC23B-8CBF-4D67-8D0B-AFAD0B46947C}" type="sibTrans" cxnId="{E5523687-F5C6-4DAC-B8F7-D595BC1BF6C1}">
      <dgm:prSet/>
      <dgm:spPr/>
      <dgm:t>
        <a:bodyPr/>
        <a:lstStyle/>
        <a:p>
          <a:endParaRPr lang="es-CL"/>
        </a:p>
      </dgm:t>
    </dgm:pt>
    <dgm:pt modelId="{1B7D6819-18F7-418E-AFF0-62A5B6932064}">
      <dgm:prSet phldrT="[Texto]" custT="1"/>
      <dgm:spPr/>
      <dgm:t>
        <a:bodyPr/>
        <a:lstStyle/>
        <a:p>
          <a:pPr algn="just"/>
          <a:r>
            <a:rPr lang="es-CL" sz="1200" dirty="0"/>
            <a:t>Confianza interpersonal, intergrupal, política e institucional; actitudes </a:t>
          </a:r>
          <a:r>
            <a:rPr lang="es-ES" sz="1200" dirty="0"/>
            <a:t>hacia el cambio constitucional, actitudes políticas, interés político, participación convencional y no convencional, satisfacción y actitudes hacia la democracia, posición política.</a:t>
          </a:r>
          <a:endParaRPr lang="es-CL" sz="1200" dirty="0"/>
        </a:p>
      </dgm:t>
    </dgm:pt>
    <dgm:pt modelId="{A610A699-8F77-48B4-A29F-C1376B14C5B1}" type="parTrans" cxnId="{C86DD0F3-B2DE-4B98-BD6F-8F58B3101DFB}">
      <dgm:prSet/>
      <dgm:spPr/>
      <dgm:t>
        <a:bodyPr/>
        <a:lstStyle/>
        <a:p>
          <a:endParaRPr lang="es-CL"/>
        </a:p>
      </dgm:t>
    </dgm:pt>
    <dgm:pt modelId="{D84013D8-C55A-43AC-81BD-B1B1F64DB4BD}" type="sibTrans" cxnId="{C86DD0F3-B2DE-4B98-BD6F-8F58B3101DFB}">
      <dgm:prSet/>
      <dgm:spPr/>
      <dgm:t>
        <a:bodyPr/>
        <a:lstStyle/>
        <a:p>
          <a:endParaRPr lang="es-CL"/>
        </a:p>
      </dgm:t>
    </dgm:pt>
    <dgm:pt modelId="{25375DB0-05F5-4D86-BACC-DE6ED52DE3EF}">
      <dgm:prSet phldrT="[Texto]" custT="1"/>
      <dgm:spPr/>
      <dgm:t>
        <a:bodyPr/>
        <a:lstStyle/>
        <a:p>
          <a:pPr algn="just"/>
          <a:r>
            <a:rPr lang="es-ES" sz="1200" dirty="0"/>
            <a:t>Percepción de distribución de ingresos, estatus subjetivo, percepción de distribución de impuestos, justicia distributiva y meritocracia, antagonismo </a:t>
          </a:r>
          <a:r>
            <a:rPr lang="es-CL" sz="1200" dirty="0"/>
            <a:t>de clases sociales.</a:t>
          </a:r>
        </a:p>
      </dgm:t>
    </dgm:pt>
    <dgm:pt modelId="{72F569E6-75BF-419C-B830-E318209BD1B2}" type="parTrans" cxnId="{295224F8-6A7A-4998-BA59-48D87D9FE100}">
      <dgm:prSet/>
      <dgm:spPr/>
      <dgm:t>
        <a:bodyPr/>
        <a:lstStyle/>
        <a:p>
          <a:endParaRPr lang="es-CL"/>
        </a:p>
      </dgm:t>
    </dgm:pt>
    <dgm:pt modelId="{D398385F-806D-4444-80CE-9A33A69690C1}" type="sibTrans" cxnId="{295224F8-6A7A-4998-BA59-48D87D9FE100}">
      <dgm:prSet/>
      <dgm:spPr/>
      <dgm:t>
        <a:bodyPr/>
        <a:lstStyle/>
        <a:p>
          <a:endParaRPr lang="es-CL"/>
        </a:p>
      </dgm:t>
    </dgm:pt>
    <dgm:pt modelId="{A9EE45D9-9012-4C0C-8293-064A5733B0B8}">
      <dgm:prSet phldrT="[Texto]" custT="1"/>
      <dgm:spPr/>
      <dgm:t>
        <a:bodyPr/>
        <a:lstStyle/>
        <a:p>
          <a:pPr algn="just"/>
          <a:r>
            <a:rPr lang="es-ES" sz="1200" dirty="0"/>
            <a:t>Agresividad física, aversión conflicto, fuerza de conflictos, justificación de uso de violencia (de género, interpersonal o institucional) y percepción </a:t>
          </a:r>
          <a:r>
            <a:rPr lang="es-CL" sz="1200" dirty="0"/>
            <a:t>violencia.</a:t>
          </a:r>
        </a:p>
      </dgm:t>
    </dgm:pt>
    <dgm:pt modelId="{2D1A4708-6579-4009-8057-60F23DD85E7A}" type="parTrans" cxnId="{6DF6A3BC-D87B-4C58-82A5-9DD373F03C19}">
      <dgm:prSet/>
      <dgm:spPr/>
      <dgm:t>
        <a:bodyPr/>
        <a:lstStyle/>
        <a:p>
          <a:endParaRPr lang="es-CL"/>
        </a:p>
      </dgm:t>
    </dgm:pt>
    <dgm:pt modelId="{A1C97449-E7E3-4ECA-A981-0AB228A5CA64}" type="sibTrans" cxnId="{6DF6A3BC-D87B-4C58-82A5-9DD373F03C19}">
      <dgm:prSet/>
      <dgm:spPr/>
      <dgm:t>
        <a:bodyPr/>
        <a:lstStyle/>
        <a:p>
          <a:endParaRPr lang="es-CL"/>
        </a:p>
      </dgm:t>
    </dgm:pt>
    <dgm:pt modelId="{E89AC599-E981-4C5F-8D70-448957949D8D}">
      <dgm:prSet phldrT="[Texto]" custT="1"/>
      <dgm:spPr/>
      <dgm:t>
        <a:bodyPr/>
        <a:lstStyle/>
        <a:p>
          <a:pPr algn="just"/>
          <a:r>
            <a:rPr lang="es-ES" sz="1200" dirty="0"/>
            <a:t>Satisfacción vital, estado de ánimo (Escala de depresión), estresores, problemas de salud recientes, consumo de sustancias (alcohol, tabaco), red de apoyo, interacción con el sistema de salud y peso/estatura.</a:t>
          </a:r>
          <a:endParaRPr lang="es-CL" sz="1200" dirty="0"/>
        </a:p>
      </dgm:t>
    </dgm:pt>
    <dgm:pt modelId="{363C01C1-BB7C-4FC6-8B35-59A17A6FC0B7}" type="parTrans" cxnId="{2DE9DCED-BF54-4DBF-93F2-595066E1E5DA}">
      <dgm:prSet/>
      <dgm:spPr/>
      <dgm:t>
        <a:bodyPr/>
        <a:lstStyle/>
        <a:p>
          <a:endParaRPr lang="es-CL"/>
        </a:p>
      </dgm:t>
    </dgm:pt>
    <dgm:pt modelId="{93FB84B0-C098-4F36-9C9E-8E2B63097868}" type="sibTrans" cxnId="{2DE9DCED-BF54-4DBF-93F2-595066E1E5DA}">
      <dgm:prSet/>
      <dgm:spPr/>
      <dgm:t>
        <a:bodyPr/>
        <a:lstStyle/>
        <a:p>
          <a:endParaRPr lang="es-CL"/>
        </a:p>
      </dgm:t>
    </dgm:pt>
    <dgm:pt modelId="{DD4BA94C-D4B9-4630-891F-768880FD8D39}">
      <dgm:prSet phldrT="[Texto]" custT="1"/>
      <dgm:spPr/>
      <dgm:t>
        <a:bodyPr/>
        <a:lstStyle/>
        <a:p>
          <a:pPr algn="just"/>
          <a:r>
            <a:rPr lang="es-ES" sz="1200" dirty="0"/>
            <a:t>Descripción ocupacional, nivel educacional, estado civil, ingreso individual y del hogar, bienes del hogar, descripción de la composición del hogar, satisfacción con el ingreso, descripción de condiciones de deuda, caracterización de la vivienda</a:t>
          </a:r>
          <a:endParaRPr lang="es-CL" sz="1200" dirty="0"/>
        </a:p>
      </dgm:t>
    </dgm:pt>
    <dgm:pt modelId="{6E41D60E-1CD1-4FB0-BC16-46F33685A119}" type="parTrans" cxnId="{D403774A-4B7A-41F1-B127-CA48A07B9233}">
      <dgm:prSet/>
      <dgm:spPr/>
      <dgm:t>
        <a:bodyPr/>
        <a:lstStyle/>
        <a:p>
          <a:endParaRPr lang="es-CL"/>
        </a:p>
      </dgm:t>
    </dgm:pt>
    <dgm:pt modelId="{841CC686-E584-4CC9-B356-6CE53A5BE18A}" type="sibTrans" cxnId="{D403774A-4B7A-41F1-B127-CA48A07B9233}">
      <dgm:prSet/>
      <dgm:spPr/>
      <dgm:t>
        <a:bodyPr/>
        <a:lstStyle/>
        <a:p>
          <a:endParaRPr lang="es-CL"/>
        </a:p>
      </dgm:t>
    </dgm:pt>
    <dgm:pt modelId="{F69C45E8-8C12-48C0-BC7C-44CA7FDC9CBB}" type="pres">
      <dgm:prSet presAssocID="{909BFE1F-0633-49C5-BF34-A8B38F56462A}" presName="Name0" presStyleCnt="0">
        <dgm:presLayoutVars>
          <dgm:dir/>
          <dgm:animLvl val="lvl"/>
          <dgm:resizeHandles val="exact"/>
        </dgm:presLayoutVars>
      </dgm:prSet>
      <dgm:spPr/>
    </dgm:pt>
    <dgm:pt modelId="{020A6AA8-8124-4D9A-98A7-D950B6324773}" type="pres">
      <dgm:prSet presAssocID="{C608F958-C9E7-41CB-BBDD-156935D5B25C}" presName="linNode" presStyleCnt="0"/>
      <dgm:spPr/>
    </dgm:pt>
    <dgm:pt modelId="{F067101D-2CB1-4910-A33E-5773FBDB6804}" type="pres">
      <dgm:prSet presAssocID="{C608F958-C9E7-41CB-BBDD-156935D5B25C}" presName="parentText" presStyleLbl="node1" presStyleIdx="0" presStyleCnt="7">
        <dgm:presLayoutVars>
          <dgm:chMax val="1"/>
          <dgm:bulletEnabled val="1"/>
        </dgm:presLayoutVars>
      </dgm:prSet>
      <dgm:spPr/>
    </dgm:pt>
    <dgm:pt modelId="{B46ED45C-9D6C-442F-B589-384C6000E930}" type="pres">
      <dgm:prSet presAssocID="{C608F958-C9E7-41CB-BBDD-156935D5B25C}" presName="descendantText" presStyleLbl="alignAccFollowNode1" presStyleIdx="0" presStyleCnt="7">
        <dgm:presLayoutVars>
          <dgm:bulletEnabled val="1"/>
        </dgm:presLayoutVars>
      </dgm:prSet>
      <dgm:spPr/>
    </dgm:pt>
    <dgm:pt modelId="{CA71965B-D30A-4E14-BB0D-764AF92CAEBA}" type="pres">
      <dgm:prSet presAssocID="{2BABCA09-AA15-4477-BAAC-2F3B78F4B0A2}" presName="sp" presStyleCnt="0"/>
      <dgm:spPr/>
    </dgm:pt>
    <dgm:pt modelId="{9314007F-637D-41A4-94B3-447BFCFE7F6F}" type="pres">
      <dgm:prSet presAssocID="{0AC44A3A-4440-41CD-BAEC-21FDDF29E32A}" presName="linNode" presStyleCnt="0"/>
      <dgm:spPr/>
    </dgm:pt>
    <dgm:pt modelId="{9188184D-2B96-41F4-8B8B-3C24B7D6D789}" type="pres">
      <dgm:prSet presAssocID="{0AC44A3A-4440-41CD-BAEC-21FDDF29E32A}" presName="parentText" presStyleLbl="node1" presStyleIdx="1" presStyleCnt="7">
        <dgm:presLayoutVars>
          <dgm:chMax val="1"/>
          <dgm:bulletEnabled val="1"/>
        </dgm:presLayoutVars>
      </dgm:prSet>
      <dgm:spPr/>
    </dgm:pt>
    <dgm:pt modelId="{4C72EA23-F89A-487A-B70F-2014465BF539}" type="pres">
      <dgm:prSet presAssocID="{0AC44A3A-4440-41CD-BAEC-21FDDF29E32A}" presName="descendantText" presStyleLbl="alignAccFollowNode1" presStyleIdx="1" presStyleCnt="7">
        <dgm:presLayoutVars>
          <dgm:bulletEnabled val="1"/>
        </dgm:presLayoutVars>
      </dgm:prSet>
      <dgm:spPr/>
    </dgm:pt>
    <dgm:pt modelId="{FA9AE254-29F8-445B-BF8D-B1641AE735D8}" type="pres">
      <dgm:prSet presAssocID="{037E57BD-54E4-44D3-994D-7D63131874DB}" presName="sp" presStyleCnt="0"/>
      <dgm:spPr/>
    </dgm:pt>
    <dgm:pt modelId="{2B625494-E908-40FC-9410-CFA671F2120A}" type="pres">
      <dgm:prSet presAssocID="{60936418-BE6B-41B6-8445-2BCCC1572AE7}" presName="linNode" presStyleCnt="0"/>
      <dgm:spPr/>
    </dgm:pt>
    <dgm:pt modelId="{8C9F19CF-F11C-4AEA-9AA9-E25EA3B50955}" type="pres">
      <dgm:prSet presAssocID="{60936418-BE6B-41B6-8445-2BCCC1572AE7}" presName="parentText" presStyleLbl="node1" presStyleIdx="2" presStyleCnt="7">
        <dgm:presLayoutVars>
          <dgm:chMax val="1"/>
          <dgm:bulletEnabled val="1"/>
        </dgm:presLayoutVars>
      </dgm:prSet>
      <dgm:spPr/>
    </dgm:pt>
    <dgm:pt modelId="{75AF36A5-DCA8-42AE-9113-A9770AEEE271}" type="pres">
      <dgm:prSet presAssocID="{60936418-BE6B-41B6-8445-2BCCC1572AE7}" presName="descendantText" presStyleLbl="alignAccFollowNode1" presStyleIdx="2" presStyleCnt="7">
        <dgm:presLayoutVars>
          <dgm:bulletEnabled val="1"/>
        </dgm:presLayoutVars>
      </dgm:prSet>
      <dgm:spPr/>
    </dgm:pt>
    <dgm:pt modelId="{8B6458A8-1280-4473-B05E-B36EC7C0C652}" type="pres">
      <dgm:prSet presAssocID="{20B63FF3-1B40-4367-AA5A-E23F9415FC01}" presName="sp" presStyleCnt="0"/>
      <dgm:spPr/>
    </dgm:pt>
    <dgm:pt modelId="{4029FFC6-C584-479D-A5B8-8F21F6C6F382}" type="pres">
      <dgm:prSet presAssocID="{F39EEF7C-6506-40FF-B3C3-19F712E0F821}" presName="linNode" presStyleCnt="0"/>
      <dgm:spPr/>
    </dgm:pt>
    <dgm:pt modelId="{EB5683EA-3893-4FF0-8AA9-3DF6AA1F6CA5}" type="pres">
      <dgm:prSet presAssocID="{F39EEF7C-6506-40FF-B3C3-19F712E0F821}" presName="parentText" presStyleLbl="node1" presStyleIdx="3" presStyleCnt="7">
        <dgm:presLayoutVars>
          <dgm:chMax val="1"/>
          <dgm:bulletEnabled val="1"/>
        </dgm:presLayoutVars>
      </dgm:prSet>
      <dgm:spPr/>
    </dgm:pt>
    <dgm:pt modelId="{73808D2C-86BC-4265-893B-EE19ACA9215C}" type="pres">
      <dgm:prSet presAssocID="{F39EEF7C-6506-40FF-B3C3-19F712E0F821}" presName="descendantText" presStyleLbl="alignAccFollowNode1" presStyleIdx="3" presStyleCnt="7">
        <dgm:presLayoutVars>
          <dgm:bulletEnabled val="1"/>
        </dgm:presLayoutVars>
      </dgm:prSet>
      <dgm:spPr/>
    </dgm:pt>
    <dgm:pt modelId="{9E1184D3-9DBA-4E3F-98F9-9FA97BA6F0C5}" type="pres">
      <dgm:prSet presAssocID="{F7A00024-1378-4570-B057-46EF3597C2F8}" presName="sp" presStyleCnt="0"/>
      <dgm:spPr/>
    </dgm:pt>
    <dgm:pt modelId="{60601F99-8293-4E08-9085-89445350D822}" type="pres">
      <dgm:prSet presAssocID="{B3A902C9-818D-4F5F-8B45-C7675792BC88}" presName="linNode" presStyleCnt="0"/>
      <dgm:spPr/>
    </dgm:pt>
    <dgm:pt modelId="{3FFFFFE8-12B3-4E0D-A176-0841280DF4C7}" type="pres">
      <dgm:prSet presAssocID="{B3A902C9-818D-4F5F-8B45-C7675792BC88}" presName="parentText" presStyleLbl="node1" presStyleIdx="4" presStyleCnt="7">
        <dgm:presLayoutVars>
          <dgm:chMax val="1"/>
          <dgm:bulletEnabled val="1"/>
        </dgm:presLayoutVars>
      </dgm:prSet>
      <dgm:spPr/>
    </dgm:pt>
    <dgm:pt modelId="{9663894C-2A76-4AA4-A090-1F7E995E8DEA}" type="pres">
      <dgm:prSet presAssocID="{B3A902C9-818D-4F5F-8B45-C7675792BC88}" presName="descendantText" presStyleLbl="alignAccFollowNode1" presStyleIdx="4" presStyleCnt="7">
        <dgm:presLayoutVars>
          <dgm:bulletEnabled val="1"/>
        </dgm:presLayoutVars>
      </dgm:prSet>
      <dgm:spPr/>
    </dgm:pt>
    <dgm:pt modelId="{AAC2EE89-61E1-458B-A309-93C029738F9F}" type="pres">
      <dgm:prSet presAssocID="{F8297658-9C94-4B7B-B0BC-7322550002AE}" presName="sp" presStyleCnt="0"/>
      <dgm:spPr/>
    </dgm:pt>
    <dgm:pt modelId="{0D61975A-1117-4195-A136-63DA4AA5DEA7}" type="pres">
      <dgm:prSet presAssocID="{DEB0D61E-7DF7-4F2F-A241-4790D3AC4D51}" presName="linNode" presStyleCnt="0"/>
      <dgm:spPr/>
    </dgm:pt>
    <dgm:pt modelId="{BAEEC45E-B81D-457F-82D1-AF8A93837E9B}" type="pres">
      <dgm:prSet presAssocID="{DEB0D61E-7DF7-4F2F-A241-4790D3AC4D51}" presName="parentText" presStyleLbl="node1" presStyleIdx="5" presStyleCnt="7">
        <dgm:presLayoutVars>
          <dgm:chMax val="1"/>
          <dgm:bulletEnabled val="1"/>
        </dgm:presLayoutVars>
      </dgm:prSet>
      <dgm:spPr/>
    </dgm:pt>
    <dgm:pt modelId="{A5F2F576-2CE1-4328-B006-D1FEDA011D0F}" type="pres">
      <dgm:prSet presAssocID="{DEB0D61E-7DF7-4F2F-A241-4790D3AC4D51}" presName="descendantText" presStyleLbl="alignAccFollowNode1" presStyleIdx="5" presStyleCnt="7">
        <dgm:presLayoutVars>
          <dgm:bulletEnabled val="1"/>
        </dgm:presLayoutVars>
      </dgm:prSet>
      <dgm:spPr/>
    </dgm:pt>
    <dgm:pt modelId="{34476C82-0ED6-47ED-BAA1-5DCA0A26EF12}" type="pres">
      <dgm:prSet presAssocID="{9BC4A20E-A4B1-4DAB-8051-2CCD087BBCD2}" presName="sp" presStyleCnt="0"/>
      <dgm:spPr/>
    </dgm:pt>
    <dgm:pt modelId="{0CCAA453-4805-4189-A5F4-3D102907494C}" type="pres">
      <dgm:prSet presAssocID="{B274A6D5-6BE8-40B2-AAF9-6A5513326123}" presName="linNode" presStyleCnt="0"/>
      <dgm:spPr/>
    </dgm:pt>
    <dgm:pt modelId="{EE58E049-3B91-4CB6-A775-D30A645EBCC1}" type="pres">
      <dgm:prSet presAssocID="{B274A6D5-6BE8-40B2-AAF9-6A5513326123}" presName="parentText" presStyleLbl="node1" presStyleIdx="6" presStyleCnt="7">
        <dgm:presLayoutVars>
          <dgm:chMax val="1"/>
          <dgm:bulletEnabled val="1"/>
        </dgm:presLayoutVars>
      </dgm:prSet>
      <dgm:spPr/>
    </dgm:pt>
    <dgm:pt modelId="{4A26F00C-06EF-4D2C-9FD0-36848588D205}" type="pres">
      <dgm:prSet presAssocID="{B274A6D5-6BE8-40B2-AAF9-6A5513326123}" presName="descendantText" presStyleLbl="alignAccFollowNode1" presStyleIdx="6" presStyleCnt="7">
        <dgm:presLayoutVars>
          <dgm:bulletEnabled val="1"/>
        </dgm:presLayoutVars>
      </dgm:prSet>
      <dgm:spPr/>
    </dgm:pt>
  </dgm:ptLst>
  <dgm:cxnLst>
    <dgm:cxn modelId="{6DCC5903-2923-41B8-A8A7-1C4BFAC530AB}" type="presOf" srcId="{DEB0D61E-7DF7-4F2F-A241-4790D3AC4D51}" destId="{BAEEC45E-B81D-457F-82D1-AF8A93837E9B}" srcOrd="0" destOrd="0" presId="urn:microsoft.com/office/officeart/2005/8/layout/vList5"/>
    <dgm:cxn modelId="{59AA7A0A-34C6-4CB3-A2B4-CF06EC287C51}" type="presOf" srcId="{DD4BA94C-D4B9-4630-891F-768880FD8D39}" destId="{4A26F00C-06EF-4D2C-9FD0-36848588D205}" srcOrd="0" destOrd="0" presId="urn:microsoft.com/office/officeart/2005/8/layout/vList5"/>
    <dgm:cxn modelId="{F33F352D-7A95-4F31-B67A-E3C1B6A0AE27}" srcId="{909BFE1F-0633-49C5-BF34-A8B38F56462A}" destId="{DEB0D61E-7DF7-4F2F-A241-4790D3AC4D51}" srcOrd="5" destOrd="0" parTransId="{44D4A889-B3B2-4CA7-83D0-4550DA90F0FE}" sibTransId="{9BC4A20E-A4B1-4DAB-8051-2CCD087BBCD2}"/>
    <dgm:cxn modelId="{A6B9FA33-3F05-4741-84A5-B13A31CB4B88}" srcId="{909BFE1F-0633-49C5-BF34-A8B38F56462A}" destId="{60936418-BE6B-41B6-8445-2BCCC1572AE7}" srcOrd="2" destOrd="0" parTransId="{688C2B7F-B0C6-40DC-8B0A-36F60AA34F98}" sibTransId="{20B63FF3-1B40-4367-AA5A-E23F9415FC01}"/>
    <dgm:cxn modelId="{1D66DA37-14DE-496A-997F-0E77EBC03212}" type="presOf" srcId="{B3A902C9-818D-4F5F-8B45-C7675792BC88}" destId="{3FFFFFE8-12B3-4E0D-A176-0841280DF4C7}" srcOrd="0" destOrd="0" presId="urn:microsoft.com/office/officeart/2005/8/layout/vList5"/>
    <dgm:cxn modelId="{B7AE723C-7E3D-420D-B5FA-68E0EF3B3164}" srcId="{C608F958-C9E7-41CB-BBDD-156935D5B25C}" destId="{9C3DA3AE-5854-4693-A020-E64C5566F5BD}" srcOrd="0" destOrd="0" parTransId="{4744EB38-07C6-46E6-B6F7-EC07CFD0EA8A}" sibTransId="{CE117CAC-F226-4C74-B0BD-D925F9BFAE1F}"/>
    <dgm:cxn modelId="{C2AB693E-D37C-43B6-9511-75D69CA43715}" type="presOf" srcId="{0AC44A3A-4440-41CD-BAEC-21FDDF29E32A}" destId="{9188184D-2B96-41F4-8B8B-3C24B7D6D789}" srcOrd="0" destOrd="0" presId="urn:microsoft.com/office/officeart/2005/8/layout/vList5"/>
    <dgm:cxn modelId="{52C8895E-7B4D-4E5F-98B2-AF8B1535638C}" srcId="{909BFE1F-0633-49C5-BF34-A8B38F56462A}" destId="{0AC44A3A-4440-41CD-BAEC-21FDDF29E32A}" srcOrd="1" destOrd="0" parTransId="{952F839D-867D-459D-962B-1ECD377C345E}" sibTransId="{037E57BD-54E4-44D3-994D-7D63131874DB}"/>
    <dgm:cxn modelId="{BD678442-1324-41E8-A272-C52074F12ADC}" type="presOf" srcId="{60936418-BE6B-41B6-8445-2BCCC1572AE7}" destId="{8C9F19CF-F11C-4AEA-9AA9-E25EA3B50955}" srcOrd="0" destOrd="0" presId="urn:microsoft.com/office/officeart/2005/8/layout/vList5"/>
    <dgm:cxn modelId="{5A967345-FD2B-4452-9AD5-A97896AB303A}" srcId="{909BFE1F-0633-49C5-BF34-A8B38F56462A}" destId="{C608F958-C9E7-41CB-BBDD-156935D5B25C}" srcOrd="0" destOrd="0" parTransId="{43AA53FB-1E83-4619-BDD2-1CE7F10560D3}" sibTransId="{2BABCA09-AA15-4477-BAAC-2F3B78F4B0A2}"/>
    <dgm:cxn modelId="{D403774A-4B7A-41F1-B127-CA48A07B9233}" srcId="{B274A6D5-6BE8-40B2-AAF9-6A5513326123}" destId="{DD4BA94C-D4B9-4630-891F-768880FD8D39}" srcOrd="0" destOrd="0" parTransId="{6E41D60E-1CD1-4FB0-BC16-46F33685A119}" sibTransId="{841CC686-E584-4CC9-B356-6CE53A5BE18A}"/>
    <dgm:cxn modelId="{78031451-4B4B-4DE9-9399-D907F41E8717}" type="presOf" srcId="{B64AE58E-DB05-4C94-8E85-8C9AB96C7FC7}" destId="{4C72EA23-F89A-487A-B70F-2014465BF539}" srcOrd="0" destOrd="0" presId="urn:microsoft.com/office/officeart/2005/8/layout/vList5"/>
    <dgm:cxn modelId="{3817A678-5CE7-4152-A458-A3355ABCBD5A}" type="presOf" srcId="{9C3DA3AE-5854-4693-A020-E64C5566F5BD}" destId="{B46ED45C-9D6C-442F-B589-384C6000E930}" srcOrd="0" destOrd="0" presId="urn:microsoft.com/office/officeart/2005/8/layout/vList5"/>
    <dgm:cxn modelId="{F75CB37B-07D5-40F5-B99A-5D300ED8B930}" type="presOf" srcId="{E89AC599-E981-4C5F-8D70-448957949D8D}" destId="{A5F2F576-2CE1-4328-B006-D1FEDA011D0F}" srcOrd="0" destOrd="0" presId="urn:microsoft.com/office/officeart/2005/8/layout/vList5"/>
    <dgm:cxn modelId="{1D27A67D-3FD0-4FEF-90B2-E1573C5F0A5A}" srcId="{909BFE1F-0633-49C5-BF34-A8B38F56462A}" destId="{B3A902C9-818D-4F5F-8B45-C7675792BC88}" srcOrd="4" destOrd="0" parTransId="{3970A374-9901-4C6B-B7B1-4E35AB20AC85}" sibTransId="{F8297658-9C94-4B7B-B0BC-7322550002AE}"/>
    <dgm:cxn modelId="{57E8AD83-14E1-46F0-AE8D-3DDEB87812A8}" type="presOf" srcId="{909BFE1F-0633-49C5-BF34-A8B38F56462A}" destId="{F69C45E8-8C12-48C0-BC7C-44CA7FDC9CBB}" srcOrd="0" destOrd="0" presId="urn:microsoft.com/office/officeart/2005/8/layout/vList5"/>
    <dgm:cxn modelId="{E5523687-F5C6-4DAC-B8F7-D595BC1BF6C1}" srcId="{0AC44A3A-4440-41CD-BAEC-21FDDF29E32A}" destId="{B64AE58E-DB05-4C94-8E85-8C9AB96C7FC7}" srcOrd="0" destOrd="0" parTransId="{1AE5D36E-5914-4B4F-AD7C-492FFEE9EE26}" sibTransId="{7B8AC23B-8CBF-4D67-8D0B-AFAD0B46947C}"/>
    <dgm:cxn modelId="{2B24AD88-3FE3-49CD-A09E-7A65FA015523}" type="presOf" srcId="{B274A6D5-6BE8-40B2-AAF9-6A5513326123}" destId="{EE58E049-3B91-4CB6-A775-D30A645EBCC1}" srcOrd="0" destOrd="0" presId="urn:microsoft.com/office/officeart/2005/8/layout/vList5"/>
    <dgm:cxn modelId="{C5CE1698-7865-47FE-8254-EDE97376B69C}" type="presOf" srcId="{F39EEF7C-6506-40FF-B3C3-19F712E0F821}" destId="{EB5683EA-3893-4FF0-8AA9-3DF6AA1F6CA5}" srcOrd="0" destOrd="0" presId="urn:microsoft.com/office/officeart/2005/8/layout/vList5"/>
    <dgm:cxn modelId="{59CA39B5-A341-43EE-A3C6-DFDC2A1C381B}" srcId="{909BFE1F-0633-49C5-BF34-A8B38F56462A}" destId="{B274A6D5-6BE8-40B2-AAF9-6A5513326123}" srcOrd="6" destOrd="0" parTransId="{B3853E77-E429-4C1D-9B81-67ECF2B16D86}" sibTransId="{4DD04721-CC6D-4E8F-B4AA-82DE5B38C604}"/>
    <dgm:cxn modelId="{213C7CB8-F26D-4240-9D3E-3985766716E9}" srcId="{909BFE1F-0633-49C5-BF34-A8B38F56462A}" destId="{F39EEF7C-6506-40FF-B3C3-19F712E0F821}" srcOrd="3" destOrd="0" parTransId="{98F7EA77-E436-4D10-8379-73C06289443C}" sibTransId="{F7A00024-1378-4570-B057-46EF3597C2F8}"/>
    <dgm:cxn modelId="{6DF6A3BC-D87B-4C58-82A5-9DD373F03C19}" srcId="{B3A902C9-818D-4F5F-8B45-C7675792BC88}" destId="{A9EE45D9-9012-4C0C-8293-064A5733B0B8}" srcOrd="0" destOrd="0" parTransId="{2D1A4708-6579-4009-8057-60F23DD85E7A}" sibTransId="{A1C97449-E7E3-4ECA-A981-0AB228A5CA64}"/>
    <dgm:cxn modelId="{A41D06C8-A2C4-4C4C-A1D4-740CCC04A236}" type="presOf" srcId="{25375DB0-05F5-4D86-BACC-DE6ED52DE3EF}" destId="{73808D2C-86BC-4265-893B-EE19ACA9215C}" srcOrd="0" destOrd="0" presId="urn:microsoft.com/office/officeart/2005/8/layout/vList5"/>
    <dgm:cxn modelId="{ACE9A8CD-7AC7-4B94-A518-0E00DF7347EE}" type="presOf" srcId="{1B7D6819-18F7-418E-AFF0-62A5B6932064}" destId="{75AF36A5-DCA8-42AE-9113-A9770AEEE271}" srcOrd="0" destOrd="0" presId="urn:microsoft.com/office/officeart/2005/8/layout/vList5"/>
    <dgm:cxn modelId="{973972DB-C868-4BAA-B31B-CFB50BF0F33C}" type="presOf" srcId="{A9EE45D9-9012-4C0C-8293-064A5733B0B8}" destId="{9663894C-2A76-4AA4-A090-1F7E995E8DEA}" srcOrd="0" destOrd="0" presId="urn:microsoft.com/office/officeart/2005/8/layout/vList5"/>
    <dgm:cxn modelId="{2DE9DCED-BF54-4DBF-93F2-595066E1E5DA}" srcId="{DEB0D61E-7DF7-4F2F-A241-4790D3AC4D51}" destId="{E89AC599-E981-4C5F-8D70-448957949D8D}" srcOrd="0" destOrd="0" parTransId="{363C01C1-BB7C-4FC6-8B35-59A17A6FC0B7}" sibTransId="{93FB84B0-C098-4F36-9C9E-8E2B63097868}"/>
    <dgm:cxn modelId="{C86DD0F3-B2DE-4B98-BD6F-8F58B3101DFB}" srcId="{60936418-BE6B-41B6-8445-2BCCC1572AE7}" destId="{1B7D6819-18F7-418E-AFF0-62A5B6932064}" srcOrd="0" destOrd="0" parTransId="{A610A699-8F77-48B4-A29F-C1376B14C5B1}" sibTransId="{D84013D8-C55A-43AC-81BD-B1B1F64DB4BD}"/>
    <dgm:cxn modelId="{FA7B15F7-9D41-4B60-88D1-B4B192558121}" type="presOf" srcId="{C608F958-C9E7-41CB-BBDD-156935D5B25C}" destId="{F067101D-2CB1-4910-A33E-5773FBDB6804}" srcOrd="0" destOrd="0" presId="urn:microsoft.com/office/officeart/2005/8/layout/vList5"/>
    <dgm:cxn modelId="{295224F8-6A7A-4998-BA59-48D87D9FE100}" srcId="{F39EEF7C-6506-40FF-B3C3-19F712E0F821}" destId="{25375DB0-05F5-4D86-BACC-DE6ED52DE3EF}" srcOrd="0" destOrd="0" parTransId="{72F569E6-75BF-419C-B830-E318209BD1B2}" sibTransId="{D398385F-806D-4444-80CE-9A33A69690C1}"/>
    <dgm:cxn modelId="{71915A5A-1E3A-4EC2-92B7-0417D8CB862D}" type="presParOf" srcId="{F69C45E8-8C12-48C0-BC7C-44CA7FDC9CBB}" destId="{020A6AA8-8124-4D9A-98A7-D950B6324773}" srcOrd="0" destOrd="0" presId="urn:microsoft.com/office/officeart/2005/8/layout/vList5"/>
    <dgm:cxn modelId="{6D69A6A3-799D-4A50-B658-FEBD9048FB16}" type="presParOf" srcId="{020A6AA8-8124-4D9A-98A7-D950B6324773}" destId="{F067101D-2CB1-4910-A33E-5773FBDB6804}" srcOrd="0" destOrd="0" presId="urn:microsoft.com/office/officeart/2005/8/layout/vList5"/>
    <dgm:cxn modelId="{2C682A2E-3D23-4F42-9761-A00E31BBA0BF}" type="presParOf" srcId="{020A6AA8-8124-4D9A-98A7-D950B6324773}" destId="{B46ED45C-9D6C-442F-B589-384C6000E930}" srcOrd="1" destOrd="0" presId="urn:microsoft.com/office/officeart/2005/8/layout/vList5"/>
    <dgm:cxn modelId="{9587BF6E-3CC8-42C4-9472-F62C48B90371}" type="presParOf" srcId="{F69C45E8-8C12-48C0-BC7C-44CA7FDC9CBB}" destId="{CA71965B-D30A-4E14-BB0D-764AF92CAEBA}" srcOrd="1" destOrd="0" presId="urn:microsoft.com/office/officeart/2005/8/layout/vList5"/>
    <dgm:cxn modelId="{D67ABDF2-9416-4686-9842-C4702E4CE54C}" type="presParOf" srcId="{F69C45E8-8C12-48C0-BC7C-44CA7FDC9CBB}" destId="{9314007F-637D-41A4-94B3-447BFCFE7F6F}" srcOrd="2" destOrd="0" presId="urn:microsoft.com/office/officeart/2005/8/layout/vList5"/>
    <dgm:cxn modelId="{F0BB11A9-B076-412C-9C07-C34F645C50B1}" type="presParOf" srcId="{9314007F-637D-41A4-94B3-447BFCFE7F6F}" destId="{9188184D-2B96-41F4-8B8B-3C24B7D6D789}" srcOrd="0" destOrd="0" presId="urn:microsoft.com/office/officeart/2005/8/layout/vList5"/>
    <dgm:cxn modelId="{C67732A9-A66E-484D-BE63-DD7368FCAAF4}" type="presParOf" srcId="{9314007F-637D-41A4-94B3-447BFCFE7F6F}" destId="{4C72EA23-F89A-487A-B70F-2014465BF539}" srcOrd="1" destOrd="0" presId="urn:microsoft.com/office/officeart/2005/8/layout/vList5"/>
    <dgm:cxn modelId="{72AA9689-112A-4665-AF6C-9DF6FE3AB6A9}" type="presParOf" srcId="{F69C45E8-8C12-48C0-BC7C-44CA7FDC9CBB}" destId="{FA9AE254-29F8-445B-BF8D-B1641AE735D8}" srcOrd="3" destOrd="0" presId="urn:microsoft.com/office/officeart/2005/8/layout/vList5"/>
    <dgm:cxn modelId="{AB3B66E5-2848-40A3-B208-C60ABB996CC0}" type="presParOf" srcId="{F69C45E8-8C12-48C0-BC7C-44CA7FDC9CBB}" destId="{2B625494-E908-40FC-9410-CFA671F2120A}" srcOrd="4" destOrd="0" presId="urn:microsoft.com/office/officeart/2005/8/layout/vList5"/>
    <dgm:cxn modelId="{50DC6078-2B55-4761-8A9F-BC78FF43F520}" type="presParOf" srcId="{2B625494-E908-40FC-9410-CFA671F2120A}" destId="{8C9F19CF-F11C-4AEA-9AA9-E25EA3B50955}" srcOrd="0" destOrd="0" presId="urn:microsoft.com/office/officeart/2005/8/layout/vList5"/>
    <dgm:cxn modelId="{23E58FB7-D9D2-4285-BBCC-A70687FC9DC7}" type="presParOf" srcId="{2B625494-E908-40FC-9410-CFA671F2120A}" destId="{75AF36A5-DCA8-42AE-9113-A9770AEEE271}" srcOrd="1" destOrd="0" presId="urn:microsoft.com/office/officeart/2005/8/layout/vList5"/>
    <dgm:cxn modelId="{03F5D46B-D2B5-4FBC-BCF0-AA0CA969B1C5}" type="presParOf" srcId="{F69C45E8-8C12-48C0-BC7C-44CA7FDC9CBB}" destId="{8B6458A8-1280-4473-B05E-B36EC7C0C652}" srcOrd="5" destOrd="0" presId="urn:microsoft.com/office/officeart/2005/8/layout/vList5"/>
    <dgm:cxn modelId="{5DCB3EF4-AA49-4A89-9B40-0AC2B59D687B}" type="presParOf" srcId="{F69C45E8-8C12-48C0-BC7C-44CA7FDC9CBB}" destId="{4029FFC6-C584-479D-A5B8-8F21F6C6F382}" srcOrd="6" destOrd="0" presId="urn:microsoft.com/office/officeart/2005/8/layout/vList5"/>
    <dgm:cxn modelId="{3998A360-17DE-43DA-9E7B-34152068A3C7}" type="presParOf" srcId="{4029FFC6-C584-479D-A5B8-8F21F6C6F382}" destId="{EB5683EA-3893-4FF0-8AA9-3DF6AA1F6CA5}" srcOrd="0" destOrd="0" presId="urn:microsoft.com/office/officeart/2005/8/layout/vList5"/>
    <dgm:cxn modelId="{2EF37325-1C55-4E66-AB02-DD12FC3B41C3}" type="presParOf" srcId="{4029FFC6-C584-479D-A5B8-8F21F6C6F382}" destId="{73808D2C-86BC-4265-893B-EE19ACA9215C}" srcOrd="1" destOrd="0" presId="urn:microsoft.com/office/officeart/2005/8/layout/vList5"/>
    <dgm:cxn modelId="{C4931DCC-7E72-41C9-97DC-61E2F2C14726}" type="presParOf" srcId="{F69C45E8-8C12-48C0-BC7C-44CA7FDC9CBB}" destId="{9E1184D3-9DBA-4E3F-98F9-9FA97BA6F0C5}" srcOrd="7" destOrd="0" presId="urn:microsoft.com/office/officeart/2005/8/layout/vList5"/>
    <dgm:cxn modelId="{62C5D528-8FE1-40F6-86E3-CB6D42C02682}" type="presParOf" srcId="{F69C45E8-8C12-48C0-BC7C-44CA7FDC9CBB}" destId="{60601F99-8293-4E08-9085-89445350D822}" srcOrd="8" destOrd="0" presId="urn:microsoft.com/office/officeart/2005/8/layout/vList5"/>
    <dgm:cxn modelId="{97BD708D-8BAC-41CB-ABC3-01FE65E0B356}" type="presParOf" srcId="{60601F99-8293-4E08-9085-89445350D822}" destId="{3FFFFFE8-12B3-4E0D-A176-0841280DF4C7}" srcOrd="0" destOrd="0" presId="urn:microsoft.com/office/officeart/2005/8/layout/vList5"/>
    <dgm:cxn modelId="{AA0C1C50-DBDD-4D26-AF83-660B082EC70F}" type="presParOf" srcId="{60601F99-8293-4E08-9085-89445350D822}" destId="{9663894C-2A76-4AA4-A090-1F7E995E8DEA}" srcOrd="1" destOrd="0" presId="urn:microsoft.com/office/officeart/2005/8/layout/vList5"/>
    <dgm:cxn modelId="{28605C54-ED0E-4517-832F-9A350B50BE2E}" type="presParOf" srcId="{F69C45E8-8C12-48C0-BC7C-44CA7FDC9CBB}" destId="{AAC2EE89-61E1-458B-A309-93C029738F9F}" srcOrd="9" destOrd="0" presId="urn:microsoft.com/office/officeart/2005/8/layout/vList5"/>
    <dgm:cxn modelId="{EF19BA75-9396-4A75-BD99-5D5F40F88C57}" type="presParOf" srcId="{F69C45E8-8C12-48C0-BC7C-44CA7FDC9CBB}" destId="{0D61975A-1117-4195-A136-63DA4AA5DEA7}" srcOrd="10" destOrd="0" presId="urn:microsoft.com/office/officeart/2005/8/layout/vList5"/>
    <dgm:cxn modelId="{89FCD5EE-5E16-49DD-B26C-8EF1EA5D3F13}" type="presParOf" srcId="{0D61975A-1117-4195-A136-63DA4AA5DEA7}" destId="{BAEEC45E-B81D-457F-82D1-AF8A93837E9B}" srcOrd="0" destOrd="0" presId="urn:microsoft.com/office/officeart/2005/8/layout/vList5"/>
    <dgm:cxn modelId="{042FBDBA-E4EA-47CC-94B2-549CBA16F78A}" type="presParOf" srcId="{0D61975A-1117-4195-A136-63DA4AA5DEA7}" destId="{A5F2F576-2CE1-4328-B006-D1FEDA011D0F}" srcOrd="1" destOrd="0" presId="urn:microsoft.com/office/officeart/2005/8/layout/vList5"/>
    <dgm:cxn modelId="{3DBF7FDB-9AA8-4425-B6EC-5B91F60D1B62}" type="presParOf" srcId="{F69C45E8-8C12-48C0-BC7C-44CA7FDC9CBB}" destId="{34476C82-0ED6-47ED-BAA1-5DCA0A26EF12}" srcOrd="11" destOrd="0" presId="urn:microsoft.com/office/officeart/2005/8/layout/vList5"/>
    <dgm:cxn modelId="{441BFBE9-02E5-4B2E-8078-FEF4E052C979}" type="presParOf" srcId="{F69C45E8-8C12-48C0-BC7C-44CA7FDC9CBB}" destId="{0CCAA453-4805-4189-A5F4-3D102907494C}" srcOrd="12" destOrd="0" presId="urn:microsoft.com/office/officeart/2005/8/layout/vList5"/>
    <dgm:cxn modelId="{E29D2FC7-4A71-4AF4-949E-4209D2DD069A}" type="presParOf" srcId="{0CCAA453-4805-4189-A5F4-3D102907494C}" destId="{EE58E049-3B91-4CB6-A775-D30A645EBCC1}" srcOrd="0" destOrd="0" presId="urn:microsoft.com/office/officeart/2005/8/layout/vList5"/>
    <dgm:cxn modelId="{4A118741-D364-477A-8B30-93928239C591}" type="presParOf" srcId="{0CCAA453-4805-4189-A5F4-3D102907494C}" destId="{4A26F00C-06EF-4D2C-9FD0-36848588D20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0E25E-AE53-4570-B0A8-32266F1107D0}">
      <dsp:nvSpPr>
        <dsp:cNvPr id="0" name=""/>
        <dsp:cNvSpPr/>
      </dsp:nvSpPr>
      <dsp:spPr>
        <a:xfrm>
          <a:off x="2999" y="516996"/>
          <a:ext cx="2379485" cy="1427691"/>
        </a:xfrm>
        <a:prstGeom prst="rect">
          <a:avLst/>
        </a:prstGeom>
        <a:solidFill>
          <a:srgbClr val="6536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L" sz="2500" kern="1200" dirty="0"/>
            <a:t>Las dimensiones socioeconómicas del conflicto</a:t>
          </a:r>
        </a:p>
      </dsp:txBody>
      <dsp:txXfrm>
        <a:off x="2999" y="516996"/>
        <a:ext cx="2379485" cy="1427691"/>
      </dsp:txXfrm>
    </dsp:sp>
    <dsp:sp modelId="{4F592C26-421F-4A20-978C-78468E4F014D}">
      <dsp:nvSpPr>
        <dsp:cNvPr id="0" name=""/>
        <dsp:cNvSpPr/>
      </dsp:nvSpPr>
      <dsp:spPr>
        <a:xfrm>
          <a:off x="2620433" y="516996"/>
          <a:ext cx="2379485" cy="1427691"/>
        </a:xfrm>
        <a:prstGeom prst="rect">
          <a:avLst/>
        </a:prstGeom>
        <a:solidFill>
          <a:srgbClr val="DEE32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L" sz="2500" kern="1200" dirty="0"/>
            <a:t>Interacciones grupales e individuales</a:t>
          </a:r>
        </a:p>
      </dsp:txBody>
      <dsp:txXfrm>
        <a:off x="2620433" y="516996"/>
        <a:ext cx="2379485" cy="1427691"/>
      </dsp:txXfrm>
    </dsp:sp>
    <dsp:sp modelId="{5229438F-BD4F-4582-B9CE-1B2020079416}">
      <dsp:nvSpPr>
        <dsp:cNvPr id="0" name=""/>
        <dsp:cNvSpPr/>
      </dsp:nvSpPr>
      <dsp:spPr>
        <a:xfrm>
          <a:off x="5237868" y="516996"/>
          <a:ext cx="2379485" cy="1427691"/>
        </a:xfrm>
        <a:prstGeom prst="rect">
          <a:avLst/>
        </a:prstGeom>
        <a:solidFill>
          <a:srgbClr val="7DB13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L" sz="2500" kern="1200" dirty="0"/>
            <a:t>Conflicto político y social</a:t>
          </a:r>
        </a:p>
      </dsp:txBody>
      <dsp:txXfrm>
        <a:off x="5237868" y="516996"/>
        <a:ext cx="2379485" cy="1427691"/>
      </dsp:txXfrm>
    </dsp:sp>
    <dsp:sp modelId="{D60CFAE3-8076-4950-B3EC-10941A454A04}">
      <dsp:nvSpPr>
        <dsp:cNvPr id="0" name=""/>
        <dsp:cNvSpPr/>
      </dsp:nvSpPr>
      <dsp:spPr>
        <a:xfrm>
          <a:off x="7855302" y="516996"/>
          <a:ext cx="2379485" cy="1427691"/>
        </a:xfrm>
        <a:prstGeom prst="rect">
          <a:avLst/>
        </a:prstGeom>
        <a:solidFill>
          <a:srgbClr val="3F72B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L" sz="2500" kern="1200" dirty="0"/>
            <a:t>Geografías del conflicto y de la cohesión</a:t>
          </a:r>
        </a:p>
      </dsp:txBody>
      <dsp:txXfrm>
        <a:off x="7855302" y="516996"/>
        <a:ext cx="2379485" cy="14276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153C4-BB8D-4BB8-9667-689C4F6E2CB2}">
      <dsp:nvSpPr>
        <dsp:cNvPr id="0" name=""/>
        <dsp:cNvSpPr/>
      </dsp:nvSpPr>
      <dsp:spPr>
        <a:xfrm>
          <a:off x="3633" y="978"/>
          <a:ext cx="9941801" cy="508944"/>
        </a:xfrm>
        <a:prstGeom prst="roundRect">
          <a:avLst>
            <a:gd name="adj" fmla="val 10000"/>
          </a:avLst>
        </a:prstGeom>
        <a:solidFill>
          <a:srgbClr val="7DB13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CL" sz="2800" kern="1200" dirty="0"/>
            <a:t>Mediciones revisadas</a:t>
          </a:r>
        </a:p>
      </dsp:txBody>
      <dsp:txXfrm>
        <a:off x="18539" y="15884"/>
        <a:ext cx="9911989" cy="479132"/>
      </dsp:txXfrm>
    </dsp:sp>
    <dsp:sp modelId="{DDCCBC94-3708-4EF4-AEDF-3D027441EA21}">
      <dsp:nvSpPr>
        <dsp:cNvPr id="0" name=""/>
        <dsp:cNvSpPr/>
      </dsp:nvSpPr>
      <dsp:spPr>
        <a:xfrm>
          <a:off x="13282" y="644177"/>
          <a:ext cx="4171789" cy="745476"/>
        </a:xfrm>
        <a:prstGeom prst="roundRect">
          <a:avLst>
            <a:gd name="adj" fmla="val 10000"/>
          </a:avLst>
        </a:prstGeom>
        <a:solidFill>
          <a:srgbClr val="6536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CL" sz="2400" kern="1200" dirty="0"/>
            <a:t>Encuestas transnacionales</a:t>
          </a:r>
        </a:p>
      </dsp:txBody>
      <dsp:txXfrm>
        <a:off x="35116" y="666011"/>
        <a:ext cx="4128121" cy="701808"/>
      </dsp:txXfrm>
    </dsp:sp>
    <dsp:sp modelId="{3B346C5B-E705-433F-A34C-2EAA2938BB8B}">
      <dsp:nvSpPr>
        <dsp:cNvPr id="0" name=""/>
        <dsp:cNvSpPr/>
      </dsp:nvSpPr>
      <dsp:spPr>
        <a:xfrm>
          <a:off x="5" y="1524887"/>
          <a:ext cx="1342188" cy="1568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SzPts val="1100"/>
            <a:buFont typeface="Palatino Linotype" panose="02040502050505030304" pitchFamily="18" charset="0"/>
            <a:buNone/>
          </a:pPr>
          <a:r>
            <a:rPr lang="es-ES" sz="1400" kern="1200" dirty="0"/>
            <a:t>Encuesta </a:t>
          </a:r>
          <a:r>
            <a:rPr lang="es-ES" sz="1400" kern="1200" dirty="0" err="1"/>
            <a:t>Latinobarómetro</a:t>
          </a:r>
          <a:r>
            <a:rPr lang="es-ES" sz="1400" kern="1200" dirty="0"/>
            <a:t>.</a:t>
          </a:r>
          <a:endParaRPr lang="es-CL" sz="1400" kern="1200" dirty="0"/>
        </a:p>
      </dsp:txBody>
      <dsp:txXfrm>
        <a:off x="39316" y="1564198"/>
        <a:ext cx="1263566" cy="1490181"/>
      </dsp:txXfrm>
    </dsp:sp>
    <dsp:sp modelId="{A8963049-BD2C-4FCB-ACEB-F8A31A115A82}">
      <dsp:nvSpPr>
        <dsp:cNvPr id="0" name=""/>
        <dsp:cNvSpPr/>
      </dsp:nvSpPr>
      <dsp:spPr>
        <a:xfrm>
          <a:off x="1398018" y="1524887"/>
          <a:ext cx="1342188" cy="1568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Encuesta </a:t>
          </a:r>
          <a:r>
            <a:rPr lang="es-ES" sz="1400" kern="1200" dirty="0" err="1"/>
            <a:t>Latin</a:t>
          </a:r>
          <a:r>
            <a:rPr lang="es-ES" sz="1400" kern="1200" dirty="0"/>
            <a:t> American </a:t>
          </a:r>
          <a:r>
            <a:rPr lang="es-ES" sz="1400" kern="1200" dirty="0" err="1"/>
            <a:t>Public</a:t>
          </a:r>
          <a:r>
            <a:rPr lang="es-ES" sz="1400" kern="1200" dirty="0"/>
            <a:t> </a:t>
          </a:r>
          <a:r>
            <a:rPr lang="es-ES" sz="1400" kern="1200" dirty="0" err="1"/>
            <a:t>Opinion</a:t>
          </a:r>
          <a:r>
            <a:rPr lang="es-ES" sz="1400" kern="1200" dirty="0"/>
            <a:t> Project (LAPOP). Encuesta Mundial de Valores (</a:t>
          </a:r>
          <a:r>
            <a:rPr lang="es-ES" sz="1400" kern="1200" dirty="0" err="1"/>
            <a:t>World</a:t>
          </a:r>
          <a:r>
            <a:rPr lang="es-ES" sz="1400" kern="1200" dirty="0"/>
            <a:t> </a:t>
          </a:r>
          <a:r>
            <a:rPr lang="es-ES" sz="1400" kern="1200" dirty="0" err="1"/>
            <a:t>Values</a:t>
          </a:r>
          <a:r>
            <a:rPr lang="es-ES" sz="1400" kern="1200" dirty="0"/>
            <a:t> </a:t>
          </a:r>
          <a:r>
            <a:rPr lang="es-ES" sz="1400" kern="1200" dirty="0" err="1"/>
            <a:t>Survey</a:t>
          </a:r>
          <a:r>
            <a:rPr lang="es-ES" sz="1400" kern="1200" dirty="0"/>
            <a:t>).</a:t>
          </a:r>
          <a:endParaRPr lang="es-CL" sz="1400" kern="1200" dirty="0"/>
        </a:p>
      </dsp:txBody>
      <dsp:txXfrm>
        <a:off x="1437329" y="1564198"/>
        <a:ext cx="1263566" cy="1490181"/>
      </dsp:txXfrm>
    </dsp:sp>
    <dsp:sp modelId="{D02D7F03-49A8-48D2-92C9-937957082D37}">
      <dsp:nvSpPr>
        <dsp:cNvPr id="0" name=""/>
        <dsp:cNvSpPr/>
      </dsp:nvSpPr>
      <dsp:spPr>
        <a:xfrm>
          <a:off x="2796030" y="1524887"/>
          <a:ext cx="1342188" cy="1568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Encuestas de International Social </a:t>
          </a:r>
          <a:r>
            <a:rPr lang="es-ES" sz="1400" kern="1200" dirty="0" err="1"/>
            <a:t>Survey</a:t>
          </a:r>
          <a:r>
            <a:rPr lang="es-ES" sz="1400" kern="1200" dirty="0"/>
            <a:t> </a:t>
          </a:r>
          <a:r>
            <a:rPr lang="es-ES" sz="1400" kern="1200" dirty="0" err="1"/>
            <a:t>Programme</a:t>
          </a:r>
          <a:r>
            <a:rPr lang="es-ES" sz="1400" kern="1200" dirty="0"/>
            <a:t> (ISSP).</a:t>
          </a:r>
          <a:endParaRPr lang="es-CL" sz="1400" kern="1200" dirty="0"/>
        </a:p>
      </dsp:txBody>
      <dsp:txXfrm>
        <a:off x="2835341" y="1564198"/>
        <a:ext cx="1263566" cy="1490181"/>
      </dsp:txXfrm>
    </dsp:sp>
    <dsp:sp modelId="{6B3D2C80-0234-431E-A4B6-9B12EB49A15D}">
      <dsp:nvSpPr>
        <dsp:cNvPr id="0" name=""/>
        <dsp:cNvSpPr/>
      </dsp:nvSpPr>
      <dsp:spPr>
        <a:xfrm>
          <a:off x="4298257" y="644177"/>
          <a:ext cx="2762199" cy="745476"/>
        </a:xfrm>
        <a:prstGeom prst="roundRect">
          <a:avLst>
            <a:gd name="adj" fmla="val 10000"/>
          </a:avLst>
        </a:prstGeom>
        <a:solidFill>
          <a:srgbClr val="6536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CL" sz="2400" kern="1200" dirty="0"/>
            <a:t>Encuestas de Chile</a:t>
          </a:r>
        </a:p>
      </dsp:txBody>
      <dsp:txXfrm>
        <a:off x="4320091" y="666011"/>
        <a:ext cx="2718531" cy="701808"/>
      </dsp:txXfrm>
    </dsp:sp>
    <dsp:sp modelId="{5D7607C8-C046-4B94-85DF-83BE3B4C488D}">
      <dsp:nvSpPr>
        <dsp:cNvPr id="0" name=""/>
        <dsp:cNvSpPr/>
      </dsp:nvSpPr>
      <dsp:spPr>
        <a:xfrm>
          <a:off x="4279192" y="1524887"/>
          <a:ext cx="1342188" cy="1568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Encuestas del Centro de Estudios Públicos (CEP). Encuesta Bicentenario.</a:t>
          </a:r>
          <a:endParaRPr lang="es-CL" sz="1400" kern="1200" dirty="0"/>
        </a:p>
      </dsp:txBody>
      <dsp:txXfrm>
        <a:off x="4318503" y="1564198"/>
        <a:ext cx="1263566" cy="1490181"/>
      </dsp:txXfrm>
    </dsp:sp>
    <dsp:sp modelId="{EF01CBC0-C0AE-4983-BE6E-AEBE93FCE46B}">
      <dsp:nvSpPr>
        <dsp:cNvPr id="0" name=""/>
        <dsp:cNvSpPr/>
      </dsp:nvSpPr>
      <dsp:spPr>
        <a:xfrm>
          <a:off x="5677204" y="1524887"/>
          <a:ext cx="1342188" cy="1568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Encuesta COES 2014.</a:t>
          </a:r>
          <a:endParaRPr lang="es-CL" sz="1400" kern="1200" dirty="0"/>
        </a:p>
      </dsp:txBody>
      <dsp:txXfrm>
        <a:off x="5716515" y="1564198"/>
        <a:ext cx="1263566" cy="1490181"/>
      </dsp:txXfrm>
    </dsp:sp>
    <dsp:sp modelId="{23454CBF-BB8B-4EE7-AE3C-0385072D0E15}">
      <dsp:nvSpPr>
        <dsp:cNvPr id="0" name=""/>
        <dsp:cNvSpPr/>
      </dsp:nvSpPr>
      <dsp:spPr>
        <a:xfrm>
          <a:off x="7173642" y="644177"/>
          <a:ext cx="2762144" cy="745476"/>
        </a:xfrm>
        <a:prstGeom prst="roundRect">
          <a:avLst>
            <a:gd name="adj" fmla="val 10000"/>
          </a:avLst>
        </a:prstGeom>
        <a:solidFill>
          <a:srgbClr val="6536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Estadísticas y Registros Oficiales</a:t>
          </a:r>
          <a:endParaRPr lang="es-CL" sz="2400" kern="1200" dirty="0"/>
        </a:p>
      </dsp:txBody>
      <dsp:txXfrm>
        <a:off x="7195476" y="666011"/>
        <a:ext cx="2718476" cy="701808"/>
      </dsp:txXfrm>
    </dsp:sp>
    <dsp:sp modelId="{C56B3E44-63B3-463B-8B31-E5A09E1CE559}">
      <dsp:nvSpPr>
        <dsp:cNvPr id="0" name=""/>
        <dsp:cNvSpPr/>
      </dsp:nvSpPr>
      <dsp:spPr>
        <a:xfrm>
          <a:off x="7184614" y="1523908"/>
          <a:ext cx="1342188" cy="1568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SzPts val="1100"/>
            <a:buFont typeface="Palatino Linotype" panose="02040502050505030304" pitchFamily="18" charset="0"/>
            <a:buNone/>
          </a:pPr>
          <a:r>
            <a:rPr lang="es-ES" sz="1400" kern="1200"/>
            <a:t>Banco Mundial.</a:t>
          </a:r>
          <a:endParaRPr lang="es-CL" sz="1400" kern="1200" dirty="0"/>
        </a:p>
      </dsp:txBody>
      <dsp:txXfrm>
        <a:off x="7223925" y="1563219"/>
        <a:ext cx="1263566" cy="1490181"/>
      </dsp:txXfrm>
    </dsp:sp>
    <dsp:sp modelId="{77960970-89E5-4E31-BDB1-E20630AADD45}">
      <dsp:nvSpPr>
        <dsp:cNvPr id="0" name=""/>
        <dsp:cNvSpPr/>
      </dsp:nvSpPr>
      <dsp:spPr>
        <a:xfrm>
          <a:off x="8582626" y="1523908"/>
          <a:ext cx="1342188" cy="1568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a:t>Quality of Government.</a:t>
          </a:r>
          <a:endParaRPr lang="es-CL" sz="1400" kern="1200"/>
        </a:p>
      </dsp:txBody>
      <dsp:txXfrm>
        <a:off x="8621937" y="1563219"/>
        <a:ext cx="1263566" cy="14901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CB66D-7FE9-4C37-B2AD-96F34BC47660}">
      <dsp:nvSpPr>
        <dsp:cNvPr id="0" name=""/>
        <dsp:cNvSpPr/>
      </dsp:nvSpPr>
      <dsp:spPr>
        <a:xfrm>
          <a:off x="5087" y="381"/>
          <a:ext cx="9904660" cy="526851"/>
        </a:xfrm>
        <a:prstGeom prst="roundRect">
          <a:avLst>
            <a:gd name="adj" fmla="val 10000"/>
          </a:avLst>
        </a:prstGeom>
        <a:solidFill>
          <a:srgbClr val="6536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L" sz="3200" kern="1200" dirty="0"/>
            <a:t>Conceptualizaciones y mediciones de Cohesión Social</a:t>
          </a:r>
        </a:p>
      </dsp:txBody>
      <dsp:txXfrm>
        <a:off x="20518" y="15812"/>
        <a:ext cx="9873798" cy="495989"/>
      </dsp:txXfrm>
    </dsp:sp>
    <dsp:sp modelId="{91A38038-2A9E-49B1-957E-D5466B859E49}">
      <dsp:nvSpPr>
        <dsp:cNvPr id="0" name=""/>
        <dsp:cNvSpPr/>
      </dsp:nvSpPr>
      <dsp:spPr>
        <a:xfrm>
          <a:off x="2006" y="657774"/>
          <a:ext cx="1860824" cy="2283894"/>
        </a:xfrm>
        <a:prstGeom prst="roundRect">
          <a:avLst>
            <a:gd name="adj" fmla="val 10000"/>
          </a:avLst>
        </a:prstGeom>
        <a:solidFill>
          <a:srgbClr val="3F72B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err="1"/>
            <a:t>Mapping</a:t>
          </a:r>
          <a:r>
            <a:rPr lang="es-ES" sz="2400" kern="1200" dirty="0"/>
            <a:t> Social Cohesión </a:t>
          </a:r>
        </a:p>
        <a:p>
          <a:pPr marL="0" lvl="0" indent="0" algn="ctr" defTabSz="1066800">
            <a:lnSpc>
              <a:spcPct val="90000"/>
            </a:lnSpc>
            <a:spcBef>
              <a:spcPct val="0"/>
            </a:spcBef>
            <a:spcAft>
              <a:spcPct val="35000"/>
            </a:spcAft>
            <a:buNone/>
          </a:pPr>
          <a:r>
            <a:rPr lang="es-ES" sz="2000" b="0" i="0" kern="1200" dirty="0"/>
            <a:t>1998</a:t>
          </a:r>
          <a:endParaRPr lang="es-CL" sz="2400" b="0" i="0" kern="1200" dirty="0"/>
        </a:p>
      </dsp:txBody>
      <dsp:txXfrm>
        <a:off x="56508" y="712276"/>
        <a:ext cx="1751820" cy="2174890"/>
      </dsp:txXfrm>
    </dsp:sp>
    <dsp:sp modelId="{92335214-83A6-42C0-B6BE-11D95ED8F283}">
      <dsp:nvSpPr>
        <dsp:cNvPr id="0" name=""/>
        <dsp:cNvSpPr/>
      </dsp:nvSpPr>
      <dsp:spPr>
        <a:xfrm>
          <a:off x="161205" y="3015543"/>
          <a:ext cx="1567922" cy="1394348"/>
        </a:xfrm>
        <a:prstGeom prst="roundRect">
          <a:avLst/>
        </a:prstGeom>
        <a:solidFill>
          <a:srgbClr val="7DB13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CL" sz="1600" b="0" i="0" kern="1200" dirty="0"/>
            <a:t>Canadian </a:t>
          </a:r>
          <a:r>
            <a:rPr lang="es-CL" sz="1600" b="0" i="0" kern="1200" dirty="0" err="1"/>
            <a:t>Policy</a:t>
          </a:r>
          <a:r>
            <a:rPr lang="es-CL" sz="1600" b="0" i="0" kern="1200" dirty="0"/>
            <a:t> </a:t>
          </a:r>
          <a:r>
            <a:rPr lang="es-CL" sz="1600" b="0" i="0" kern="1200" dirty="0" err="1"/>
            <a:t>Research</a:t>
          </a:r>
          <a:r>
            <a:rPr lang="es-CL" sz="1600" b="0" i="0" kern="1200" dirty="0"/>
            <a:t> Networks y </a:t>
          </a:r>
          <a:r>
            <a:rPr lang="es-CL" sz="1600" b="0" kern="1200" dirty="0"/>
            <a:t>Jane Jenson</a:t>
          </a:r>
        </a:p>
      </dsp:txBody>
      <dsp:txXfrm>
        <a:off x="229271" y="3083609"/>
        <a:ext cx="1431790" cy="1258216"/>
      </dsp:txXfrm>
    </dsp:sp>
    <dsp:sp modelId="{F4C010FC-5C80-49EB-A75C-9A83B83E60B4}">
      <dsp:nvSpPr>
        <dsp:cNvPr id="0" name=""/>
        <dsp:cNvSpPr/>
      </dsp:nvSpPr>
      <dsp:spPr>
        <a:xfrm>
          <a:off x="2008131" y="657774"/>
          <a:ext cx="1860824" cy="2283894"/>
        </a:xfrm>
        <a:prstGeom prst="roundRect">
          <a:avLst>
            <a:gd name="adj" fmla="val 10000"/>
          </a:avLst>
        </a:prstGeom>
        <a:solidFill>
          <a:srgbClr val="3F72B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Scanlon Monash </a:t>
          </a:r>
          <a:r>
            <a:rPr lang="es-ES" sz="2400" kern="1200" dirty="0" err="1"/>
            <a:t>Index</a:t>
          </a:r>
          <a:endParaRPr lang="es-ES" sz="2400" kern="1200" dirty="0"/>
        </a:p>
        <a:p>
          <a:pPr marL="0" lvl="0" indent="0" algn="ctr" defTabSz="1066800">
            <a:lnSpc>
              <a:spcPct val="90000"/>
            </a:lnSpc>
            <a:spcBef>
              <a:spcPct val="0"/>
            </a:spcBef>
            <a:spcAft>
              <a:spcPct val="35000"/>
            </a:spcAft>
            <a:buNone/>
          </a:pPr>
          <a:r>
            <a:rPr lang="es-ES" sz="2000" kern="1200" dirty="0"/>
            <a:t>2007</a:t>
          </a:r>
          <a:endParaRPr lang="es-CL" sz="2000" kern="1200" dirty="0"/>
        </a:p>
      </dsp:txBody>
      <dsp:txXfrm>
        <a:off x="2062633" y="712276"/>
        <a:ext cx="1751820" cy="2174890"/>
      </dsp:txXfrm>
    </dsp:sp>
    <dsp:sp modelId="{17FDBA16-5F2D-4F41-91DD-CBD6F51D1272}">
      <dsp:nvSpPr>
        <dsp:cNvPr id="0" name=""/>
        <dsp:cNvSpPr/>
      </dsp:nvSpPr>
      <dsp:spPr>
        <a:xfrm>
          <a:off x="2167331" y="3015543"/>
          <a:ext cx="1567922" cy="1343087"/>
        </a:xfrm>
        <a:prstGeom prst="roundRect">
          <a:avLst>
            <a:gd name="adj" fmla="val 10000"/>
          </a:avLst>
        </a:prstGeom>
        <a:solidFill>
          <a:srgbClr val="7DB13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t>Scanlon </a:t>
          </a:r>
          <a:r>
            <a:rPr lang="es-CL" sz="2000" kern="1200" dirty="0" err="1"/>
            <a:t>Foundation</a:t>
          </a:r>
          <a:endParaRPr lang="es-CL" sz="2000" kern="1200" dirty="0"/>
        </a:p>
      </dsp:txBody>
      <dsp:txXfrm>
        <a:off x="2206669" y="3054881"/>
        <a:ext cx="1489246" cy="1264411"/>
      </dsp:txXfrm>
    </dsp:sp>
    <dsp:sp modelId="{FD20D5DD-9D03-475C-837D-1A606E63DC8F}">
      <dsp:nvSpPr>
        <dsp:cNvPr id="0" name=""/>
        <dsp:cNvSpPr/>
      </dsp:nvSpPr>
      <dsp:spPr>
        <a:xfrm>
          <a:off x="3980872" y="657774"/>
          <a:ext cx="1860824" cy="2283894"/>
        </a:xfrm>
        <a:prstGeom prst="roundRect">
          <a:avLst>
            <a:gd name="adj" fmla="val 10000"/>
          </a:avLst>
        </a:prstGeom>
        <a:solidFill>
          <a:srgbClr val="3F72B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err="1"/>
            <a:t>ECOsociAL</a:t>
          </a:r>
          <a:endParaRPr lang="es-ES" sz="2400" kern="1200" dirty="0"/>
        </a:p>
        <a:p>
          <a:pPr marL="0" lvl="0" indent="0" algn="ctr" defTabSz="1066800">
            <a:lnSpc>
              <a:spcPct val="90000"/>
            </a:lnSpc>
            <a:spcBef>
              <a:spcPct val="0"/>
            </a:spcBef>
            <a:spcAft>
              <a:spcPct val="35000"/>
            </a:spcAft>
            <a:buNone/>
          </a:pPr>
          <a:r>
            <a:rPr lang="es-ES" sz="2000" kern="1200" dirty="0"/>
            <a:t>2007</a:t>
          </a:r>
          <a:endParaRPr lang="es-CL" sz="2000" kern="1200" dirty="0"/>
        </a:p>
      </dsp:txBody>
      <dsp:txXfrm>
        <a:off x="4035374" y="712276"/>
        <a:ext cx="1751820" cy="2174890"/>
      </dsp:txXfrm>
    </dsp:sp>
    <dsp:sp modelId="{3D4102BF-2085-46CE-A8E5-0B299AC5F80F}">
      <dsp:nvSpPr>
        <dsp:cNvPr id="0" name=""/>
        <dsp:cNvSpPr/>
      </dsp:nvSpPr>
      <dsp:spPr>
        <a:xfrm>
          <a:off x="4173456" y="3015543"/>
          <a:ext cx="1567922" cy="1343087"/>
        </a:xfrm>
        <a:prstGeom prst="roundRect">
          <a:avLst>
            <a:gd name="adj" fmla="val 10000"/>
          </a:avLst>
        </a:prstGeom>
        <a:solidFill>
          <a:srgbClr val="7DB13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dirty="0" err="1"/>
            <a:t>Cieplan</a:t>
          </a:r>
          <a:r>
            <a:rPr lang="es-CL" sz="1800" kern="1200" dirty="0"/>
            <a:t>, </a:t>
          </a:r>
          <a:r>
            <a:rPr lang="es-CL" sz="1800" kern="1200" dirty="0" err="1"/>
            <a:t>iFHC</a:t>
          </a:r>
          <a:r>
            <a:rPr lang="es-CL" sz="1800" kern="1200" dirty="0"/>
            <a:t>, ISUC-Chile y </a:t>
          </a:r>
          <a:r>
            <a:rPr lang="es-CL" sz="1800" kern="1200" dirty="0" err="1"/>
            <a:t>Kellog</a:t>
          </a:r>
          <a:r>
            <a:rPr lang="es-CL" sz="1800" kern="1200" dirty="0"/>
            <a:t> </a:t>
          </a:r>
          <a:r>
            <a:rPr lang="es-CL" sz="1800" kern="1200" dirty="0" err="1"/>
            <a:t>Institute</a:t>
          </a:r>
          <a:endParaRPr lang="es-CL" sz="1800" kern="1200" dirty="0"/>
        </a:p>
      </dsp:txBody>
      <dsp:txXfrm>
        <a:off x="4212794" y="3054881"/>
        <a:ext cx="1489246" cy="1264411"/>
      </dsp:txXfrm>
    </dsp:sp>
    <dsp:sp modelId="{8DF57CD5-6C84-4721-ABB4-C6D37118E616}">
      <dsp:nvSpPr>
        <dsp:cNvPr id="0" name=""/>
        <dsp:cNvSpPr/>
      </dsp:nvSpPr>
      <dsp:spPr>
        <a:xfrm>
          <a:off x="6020382" y="657774"/>
          <a:ext cx="1860824" cy="2283894"/>
        </a:xfrm>
        <a:prstGeom prst="roundRect">
          <a:avLst>
            <a:gd name="adj" fmla="val 10000"/>
          </a:avLst>
        </a:prstGeom>
        <a:solidFill>
          <a:srgbClr val="3F72B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Social </a:t>
          </a:r>
          <a:r>
            <a:rPr lang="es-ES" sz="2400" kern="1200" dirty="0" err="1"/>
            <a:t>Cohesion</a:t>
          </a:r>
          <a:r>
            <a:rPr lang="es-ES" sz="2400" kern="1200" dirty="0"/>
            <a:t> Radar</a:t>
          </a:r>
        </a:p>
        <a:p>
          <a:pPr marL="0" lvl="0" indent="0" algn="ctr" defTabSz="1066800">
            <a:lnSpc>
              <a:spcPct val="90000"/>
            </a:lnSpc>
            <a:spcBef>
              <a:spcPct val="0"/>
            </a:spcBef>
            <a:spcAft>
              <a:spcPct val="35000"/>
            </a:spcAft>
            <a:buNone/>
          </a:pPr>
          <a:r>
            <a:rPr lang="es-ES" sz="2000" kern="1200" dirty="0"/>
            <a:t>2013</a:t>
          </a:r>
          <a:endParaRPr lang="es-CL" sz="2000" kern="1200" dirty="0"/>
        </a:p>
      </dsp:txBody>
      <dsp:txXfrm>
        <a:off x="6074884" y="712276"/>
        <a:ext cx="1751820" cy="2174890"/>
      </dsp:txXfrm>
    </dsp:sp>
    <dsp:sp modelId="{97C864D9-D212-4D11-B7BA-DA1EE085BE1B}">
      <dsp:nvSpPr>
        <dsp:cNvPr id="0" name=""/>
        <dsp:cNvSpPr/>
      </dsp:nvSpPr>
      <dsp:spPr>
        <a:xfrm>
          <a:off x="6179581" y="3015543"/>
          <a:ext cx="1567922" cy="1343087"/>
        </a:xfrm>
        <a:prstGeom prst="roundRect">
          <a:avLst>
            <a:gd name="adj" fmla="val 10000"/>
          </a:avLst>
        </a:prstGeom>
        <a:solidFill>
          <a:srgbClr val="7DB13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err="1"/>
            <a:t>Bertelsmann</a:t>
          </a:r>
          <a:r>
            <a:rPr lang="es-CL" sz="2000" kern="1200" dirty="0"/>
            <a:t> </a:t>
          </a:r>
          <a:r>
            <a:rPr lang="es-CL" sz="2000" kern="1200" dirty="0" err="1"/>
            <a:t>Foundation</a:t>
          </a:r>
          <a:r>
            <a:rPr lang="es-CL" sz="2000" kern="1200" dirty="0"/>
            <a:t> </a:t>
          </a:r>
        </a:p>
      </dsp:txBody>
      <dsp:txXfrm>
        <a:off x="6218919" y="3054881"/>
        <a:ext cx="1489246" cy="1264411"/>
      </dsp:txXfrm>
    </dsp:sp>
    <dsp:sp modelId="{8232CE64-4F1D-4C74-96EC-3EBEE3C0B463}">
      <dsp:nvSpPr>
        <dsp:cNvPr id="0" name=""/>
        <dsp:cNvSpPr/>
      </dsp:nvSpPr>
      <dsp:spPr>
        <a:xfrm>
          <a:off x="8026507" y="657774"/>
          <a:ext cx="1860824" cy="2283894"/>
        </a:xfrm>
        <a:prstGeom prst="roundRect">
          <a:avLst>
            <a:gd name="adj" fmla="val 10000"/>
          </a:avLst>
        </a:prstGeom>
        <a:solidFill>
          <a:srgbClr val="3F72B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CL" sz="2400" kern="1200" dirty="0" err="1"/>
            <a:t>Civic</a:t>
          </a:r>
          <a:r>
            <a:rPr lang="es-CL" sz="2400" kern="1200" dirty="0"/>
            <a:t> </a:t>
          </a:r>
          <a:r>
            <a:rPr lang="es-CL" sz="2400" kern="1200" dirty="0" err="1"/>
            <a:t>Engagement</a:t>
          </a:r>
          <a:r>
            <a:rPr lang="es-CL" sz="2400" kern="1200" dirty="0"/>
            <a:t> and Social Cohesión</a:t>
          </a:r>
        </a:p>
        <a:p>
          <a:pPr marL="0" lvl="0" indent="0" algn="ctr" defTabSz="1066800">
            <a:lnSpc>
              <a:spcPct val="90000"/>
            </a:lnSpc>
            <a:spcBef>
              <a:spcPct val="0"/>
            </a:spcBef>
            <a:spcAft>
              <a:spcPct val="35000"/>
            </a:spcAft>
            <a:buNone/>
          </a:pPr>
          <a:r>
            <a:rPr lang="es-CL" sz="2000" kern="1200" dirty="0"/>
            <a:t>2014</a:t>
          </a:r>
          <a:endParaRPr lang="es-CL" sz="2400" kern="1200" dirty="0"/>
        </a:p>
      </dsp:txBody>
      <dsp:txXfrm>
        <a:off x="8081009" y="712276"/>
        <a:ext cx="1751820" cy="2174890"/>
      </dsp:txXfrm>
    </dsp:sp>
    <dsp:sp modelId="{E7B0BA7B-8794-41FA-A00A-27B903CFAA4E}">
      <dsp:nvSpPr>
        <dsp:cNvPr id="0" name=""/>
        <dsp:cNvSpPr/>
      </dsp:nvSpPr>
      <dsp:spPr>
        <a:xfrm>
          <a:off x="8185706" y="3015543"/>
          <a:ext cx="1567922" cy="1343087"/>
        </a:xfrm>
        <a:prstGeom prst="roundRect">
          <a:avLst>
            <a:gd name="adj" fmla="val 10000"/>
          </a:avLst>
        </a:prstGeom>
        <a:solidFill>
          <a:srgbClr val="7DB13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kern="1200" dirty="0"/>
            <a:t> </a:t>
          </a:r>
          <a:r>
            <a:rPr lang="es-CL" sz="1800" kern="1200" dirty="0" err="1"/>
            <a:t>National</a:t>
          </a:r>
          <a:r>
            <a:rPr lang="es-CL" sz="1800" kern="1200" dirty="0"/>
            <a:t> </a:t>
          </a:r>
          <a:r>
            <a:rPr lang="es-CL" sz="1800" kern="1200" dirty="0" err="1"/>
            <a:t>Research</a:t>
          </a:r>
          <a:r>
            <a:rPr lang="es-CL" sz="1800" kern="1200" dirty="0"/>
            <a:t> Council, USA.</a:t>
          </a:r>
        </a:p>
      </dsp:txBody>
      <dsp:txXfrm>
        <a:off x="8225044" y="3054881"/>
        <a:ext cx="1489246" cy="12644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7867-0C82-4E24-B0AB-577D9865B69A}">
      <dsp:nvSpPr>
        <dsp:cNvPr id="0" name=""/>
        <dsp:cNvSpPr/>
      </dsp:nvSpPr>
      <dsp:spPr>
        <a:xfrm>
          <a:off x="3952398" y="54391"/>
          <a:ext cx="2610802" cy="2610802"/>
        </a:xfrm>
        <a:prstGeom prst="ellipse">
          <a:avLst/>
        </a:prstGeom>
        <a:solidFill>
          <a:srgbClr val="7DB13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s-CL" sz="2800" kern="1200" cap="small" baseline="0" dirty="0"/>
            <a:t>2. Vínculos</a:t>
          </a:r>
        </a:p>
      </dsp:txBody>
      <dsp:txXfrm>
        <a:off x="4300505" y="511282"/>
        <a:ext cx="1914588" cy="1174861"/>
      </dsp:txXfrm>
    </dsp:sp>
    <dsp:sp modelId="{DE5BC5FA-C1E1-4C98-BE31-E2B0AD3D6A66}">
      <dsp:nvSpPr>
        <dsp:cNvPr id="0" name=""/>
        <dsp:cNvSpPr/>
      </dsp:nvSpPr>
      <dsp:spPr>
        <a:xfrm>
          <a:off x="4894463" y="1686143"/>
          <a:ext cx="2610802" cy="2610802"/>
        </a:xfrm>
        <a:prstGeom prst="ellipse">
          <a:avLst/>
        </a:prstGeom>
        <a:solidFill>
          <a:srgbClr val="653675">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s-CL" sz="2800" kern="1200" cap="small" baseline="0" dirty="0"/>
            <a:t>3. Foco en el bien común</a:t>
          </a:r>
        </a:p>
      </dsp:txBody>
      <dsp:txXfrm>
        <a:off x="5692933" y="2360600"/>
        <a:ext cx="1566481" cy="1435941"/>
      </dsp:txXfrm>
    </dsp:sp>
    <dsp:sp modelId="{4C25AFEB-6DC3-43CF-82FE-8C7596CEF206}">
      <dsp:nvSpPr>
        <dsp:cNvPr id="0" name=""/>
        <dsp:cNvSpPr/>
      </dsp:nvSpPr>
      <dsp:spPr>
        <a:xfrm>
          <a:off x="3010333" y="1686143"/>
          <a:ext cx="2610802" cy="2610802"/>
        </a:xfrm>
        <a:prstGeom prst="ellipse">
          <a:avLst/>
        </a:prstGeom>
        <a:solidFill>
          <a:srgbClr val="3F72BA">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s-CL" sz="2800" kern="1200" cap="small" baseline="0" dirty="0"/>
            <a:t>1. Relaciones Sociales</a:t>
          </a:r>
        </a:p>
      </dsp:txBody>
      <dsp:txXfrm>
        <a:off x="3256184" y="2360600"/>
        <a:ext cx="1566481" cy="14359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ED45C-9D6C-442F-B589-384C6000E930}">
      <dsp:nvSpPr>
        <dsp:cNvPr id="0" name=""/>
        <dsp:cNvSpPr/>
      </dsp:nvSpPr>
      <dsp:spPr>
        <a:xfrm rot="5400000">
          <a:off x="6270115" y="-2738583"/>
          <a:ext cx="543063" cy="6156844"/>
        </a:xfrm>
        <a:prstGeom prst="round2Same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a:lnSpc>
              <a:spcPct val="90000"/>
            </a:lnSpc>
            <a:spcBef>
              <a:spcPct val="0"/>
            </a:spcBef>
            <a:spcAft>
              <a:spcPct val="15000"/>
            </a:spcAft>
            <a:buChar char="•"/>
          </a:pPr>
          <a:r>
            <a:rPr lang="es-ES" sz="1200" kern="1200" dirty="0"/>
            <a:t>Cohesión barrial, elección de hogar/barrio, estigmatización residencial, intención de movilidad residencial, experiencias de criminalidad, conflicto barrial, satisfacción con el barrio, satisfacción con vivienda, seguridad del Barrio y sociabilidad.</a:t>
          </a:r>
          <a:endParaRPr lang="es-CL" sz="1200" kern="1200" dirty="0"/>
        </a:p>
      </dsp:txBody>
      <dsp:txXfrm rot="-5400000">
        <a:off x="3463225" y="94817"/>
        <a:ext cx="6130334" cy="490043"/>
      </dsp:txXfrm>
    </dsp:sp>
    <dsp:sp modelId="{F067101D-2CB1-4910-A33E-5773FBDB6804}">
      <dsp:nvSpPr>
        <dsp:cNvPr id="0" name=""/>
        <dsp:cNvSpPr/>
      </dsp:nvSpPr>
      <dsp:spPr>
        <a:xfrm>
          <a:off x="0" y="423"/>
          <a:ext cx="3463224" cy="678829"/>
        </a:xfrm>
        <a:prstGeom prst="roundRect">
          <a:avLst/>
        </a:prstGeom>
        <a:solidFill>
          <a:srgbClr val="6536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CL" sz="1800" b="1" kern="1200" dirty="0"/>
            <a:t>Módulo Territorio</a:t>
          </a:r>
        </a:p>
      </dsp:txBody>
      <dsp:txXfrm>
        <a:off x="33138" y="33561"/>
        <a:ext cx="3396948" cy="612553"/>
      </dsp:txXfrm>
    </dsp:sp>
    <dsp:sp modelId="{4C72EA23-F89A-487A-B70F-2014465BF539}">
      <dsp:nvSpPr>
        <dsp:cNvPr id="0" name=""/>
        <dsp:cNvSpPr/>
      </dsp:nvSpPr>
      <dsp:spPr>
        <a:xfrm rot="5400000">
          <a:off x="6270115" y="-2025812"/>
          <a:ext cx="543063" cy="6156844"/>
        </a:xfrm>
        <a:prstGeom prst="round2Same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a:lnSpc>
              <a:spcPct val="90000"/>
            </a:lnSpc>
            <a:spcBef>
              <a:spcPct val="0"/>
            </a:spcBef>
            <a:spcAft>
              <a:spcPct val="15000"/>
            </a:spcAft>
            <a:buChar char="•"/>
          </a:pPr>
          <a:r>
            <a:rPr lang="es-ES" sz="1200" kern="1200" dirty="0"/>
            <a:t>Actitudes intergrupales, también se incluye una batería de redes sociales secundarias/lejanas que incluye: ocupaciones, nombres, grupos sociales, relación con las ocupaciones, etc.</a:t>
          </a:r>
          <a:endParaRPr lang="es-CL" sz="1200" kern="1200" dirty="0"/>
        </a:p>
      </dsp:txBody>
      <dsp:txXfrm rot="-5400000">
        <a:off x="3463225" y="807588"/>
        <a:ext cx="6130334" cy="490043"/>
      </dsp:txXfrm>
    </dsp:sp>
    <dsp:sp modelId="{9188184D-2B96-41F4-8B8B-3C24B7D6D789}">
      <dsp:nvSpPr>
        <dsp:cNvPr id="0" name=""/>
        <dsp:cNvSpPr/>
      </dsp:nvSpPr>
      <dsp:spPr>
        <a:xfrm>
          <a:off x="0" y="713194"/>
          <a:ext cx="3463224" cy="678829"/>
        </a:xfrm>
        <a:prstGeom prst="roundRect">
          <a:avLst/>
        </a:prstGeom>
        <a:solidFill>
          <a:srgbClr val="DEE32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CL" sz="1800" b="1" kern="1200" dirty="0"/>
            <a:t>Redes y actitudes sociales</a:t>
          </a:r>
        </a:p>
      </dsp:txBody>
      <dsp:txXfrm>
        <a:off x="33138" y="746332"/>
        <a:ext cx="3396948" cy="612553"/>
      </dsp:txXfrm>
    </dsp:sp>
    <dsp:sp modelId="{75AF36A5-DCA8-42AE-9113-A9770AEEE271}">
      <dsp:nvSpPr>
        <dsp:cNvPr id="0" name=""/>
        <dsp:cNvSpPr/>
      </dsp:nvSpPr>
      <dsp:spPr>
        <a:xfrm rot="5400000">
          <a:off x="6270115" y="-1313041"/>
          <a:ext cx="543063" cy="6156844"/>
        </a:xfrm>
        <a:prstGeom prst="round2Same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a:lnSpc>
              <a:spcPct val="90000"/>
            </a:lnSpc>
            <a:spcBef>
              <a:spcPct val="0"/>
            </a:spcBef>
            <a:spcAft>
              <a:spcPct val="15000"/>
            </a:spcAft>
            <a:buChar char="•"/>
          </a:pPr>
          <a:r>
            <a:rPr lang="es-CL" sz="1200" kern="1200" dirty="0"/>
            <a:t>Confianza interpersonal, intergrupal, política e institucional; actitudes </a:t>
          </a:r>
          <a:r>
            <a:rPr lang="es-ES" sz="1200" kern="1200" dirty="0"/>
            <a:t>hacia el cambio constitucional, actitudes políticas, interés político, participación convencional y no convencional, satisfacción y actitudes hacia la democracia, posición política.</a:t>
          </a:r>
          <a:endParaRPr lang="es-CL" sz="1200" kern="1200" dirty="0"/>
        </a:p>
      </dsp:txBody>
      <dsp:txXfrm rot="-5400000">
        <a:off x="3463225" y="1520359"/>
        <a:ext cx="6130334" cy="490043"/>
      </dsp:txXfrm>
    </dsp:sp>
    <dsp:sp modelId="{8C9F19CF-F11C-4AEA-9AA9-E25EA3B50955}">
      <dsp:nvSpPr>
        <dsp:cNvPr id="0" name=""/>
        <dsp:cNvSpPr/>
      </dsp:nvSpPr>
      <dsp:spPr>
        <a:xfrm>
          <a:off x="0" y="1425965"/>
          <a:ext cx="3463224" cy="678829"/>
        </a:xfrm>
        <a:prstGeom prst="roundRect">
          <a:avLst/>
        </a:prstGeom>
        <a:solidFill>
          <a:srgbClr val="7DB13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CL" sz="1800" b="1" kern="1200" dirty="0"/>
            <a:t>Ciudadanía y democracia</a:t>
          </a:r>
        </a:p>
      </dsp:txBody>
      <dsp:txXfrm>
        <a:off x="33138" y="1459103"/>
        <a:ext cx="3396948" cy="612553"/>
      </dsp:txXfrm>
    </dsp:sp>
    <dsp:sp modelId="{73808D2C-86BC-4265-893B-EE19ACA9215C}">
      <dsp:nvSpPr>
        <dsp:cNvPr id="0" name=""/>
        <dsp:cNvSpPr/>
      </dsp:nvSpPr>
      <dsp:spPr>
        <a:xfrm rot="5400000">
          <a:off x="6270115" y="-600270"/>
          <a:ext cx="543063" cy="6156844"/>
        </a:xfrm>
        <a:prstGeom prst="round2Same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a:lnSpc>
              <a:spcPct val="90000"/>
            </a:lnSpc>
            <a:spcBef>
              <a:spcPct val="0"/>
            </a:spcBef>
            <a:spcAft>
              <a:spcPct val="15000"/>
            </a:spcAft>
            <a:buChar char="•"/>
          </a:pPr>
          <a:r>
            <a:rPr lang="es-ES" sz="1200" kern="1200" dirty="0"/>
            <a:t>Percepción de distribución de ingresos, estatus subjetivo, percepción de distribución de impuestos, justicia distributiva y meritocracia, antagonismo </a:t>
          </a:r>
          <a:r>
            <a:rPr lang="es-CL" sz="1200" kern="1200" dirty="0"/>
            <a:t>de clases sociales.</a:t>
          </a:r>
        </a:p>
      </dsp:txBody>
      <dsp:txXfrm rot="-5400000">
        <a:off x="3463225" y="2233130"/>
        <a:ext cx="6130334" cy="490043"/>
      </dsp:txXfrm>
    </dsp:sp>
    <dsp:sp modelId="{EB5683EA-3893-4FF0-8AA9-3DF6AA1F6CA5}">
      <dsp:nvSpPr>
        <dsp:cNvPr id="0" name=""/>
        <dsp:cNvSpPr/>
      </dsp:nvSpPr>
      <dsp:spPr>
        <a:xfrm>
          <a:off x="0" y="2138737"/>
          <a:ext cx="3463224" cy="678829"/>
        </a:xfrm>
        <a:prstGeom prst="roundRect">
          <a:avLst/>
        </a:prstGeom>
        <a:solidFill>
          <a:srgbClr val="3F72B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CL" sz="1800" b="1" kern="1200" dirty="0"/>
            <a:t>Legitimidad y desigualdad</a:t>
          </a:r>
        </a:p>
      </dsp:txBody>
      <dsp:txXfrm>
        <a:off x="33138" y="2171875"/>
        <a:ext cx="3396948" cy="612553"/>
      </dsp:txXfrm>
    </dsp:sp>
    <dsp:sp modelId="{9663894C-2A76-4AA4-A090-1F7E995E8DEA}">
      <dsp:nvSpPr>
        <dsp:cNvPr id="0" name=""/>
        <dsp:cNvSpPr/>
      </dsp:nvSpPr>
      <dsp:spPr>
        <a:xfrm rot="5400000">
          <a:off x="6270115" y="112501"/>
          <a:ext cx="543063" cy="6156844"/>
        </a:xfrm>
        <a:prstGeom prst="round2Same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a:lnSpc>
              <a:spcPct val="90000"/>
            </a:lnSpc>
            <a:spcBef>
              <a:spcPct val="0"/>
            </a:spcBef>
            <a:spcAft>
              <a:spcPct val="15000"/>
            </a:spcAft>
            <a:buChar char="•"/>
          </a:pPr>
          <a:r>
            <a:rPr lang="es-ES" sz="1200" kern="1200" dirty="0"/>
            <a:t>Agresividad física, aversión conflicto, fuerza de conflictos, justificación de uso de violencia (de género, interpersonal o institucional) y percepción </a:t>
          </a:r>
          <a:r>
            <a:rPr lang="es-CL" sz="1200" kern="1200" dirty="0"/>
            <a:t>violencia.</a:t>
          </a:r>
        </a:p>
      </dsp:txBody>
      <dsp:txXfrm rot="-5400000">
        <a:off x="3463225" y="2945901"/>
        <a:ext cx="6130334" cy="490043"/>
      </dsp:txXfrm>
    </dsp:sp>
    <dsp:sp modelId="{3FFFFFE8-12B3-4E0D-A176-0841280DF4C7}">
      <dsp:nvSpPr>
        <dsp:cNvPr id="0" name=""/>
        <dsp:cNvSpPr/>
      </dsp:nvSpPr>
      <dsp:spPr>
        <a:xfrm>
          <a:off x="0" y="2851508"/>
          <a:ext cx="3463224" cy="678829"/>
        </a:xfrm>
        <a:prstGeom prst="roundRect">
          <a:avLst/>
        </a:prstGeom>
        <a:solidFill>
          <a:srgbClr val="7DB13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CL" sz="1800" b="1" kern="1200" dirty="0"/>
            <a:t>Conflicto social</a:t>
          </a:r>
        </a:p>
      </dsp:txBody>
      <dsp:txXfrm>
        <a:off x="33138" y="2884646"/>
        <a:ext cx="3396948" cy="612553"/>
      </dsp:txXfrm>
    </dsp:sp>
    <dsp:sp modelId="{A5F2F576-2CE1-4328-B006-D1FEDA011D0F}">
      <dsp:nvSpPr>
        <dsp:cNvPr id="0" name=""/>
        <dsp:cNvSpPr/>
      </dsp:nvSpPr>
      <dsp:spPr>
        <a:xfrm rot="5400000">
          <a:off x="6270115" y="825272"/>
          <a:ext cx="543063" cy="6156844"/>
        </a:xfrm>
        <a:prstGeom prst="round2Same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a:lnSpc>
              <a:spcPct val="90000"/>
            </a:lnSpc>
            <a:spcBef>
              <a:spcPct val="0"/>
            </a:spcBef>
            <a:spcAft>
              <a:spcPct val="15000"/>
            </a:spcAft>
            <a:buChar char="•"/>
          </a:pPr>
          <a:r>
            <a:rPr lang="es-ES" sz="1200" kern="1200" dirty="0"/>
            <a:t>Satisfacción vital, estado de ánimo (Escala de depresión), estresores, problemas de salud recientes, consumo de sustancias (alcohol, tabaco), red de apoyo, interacción con el sistema de salud y peso/estatura.</a:t>
          </a:r>
          <a:endParaRPr lang="es-CL" sz="1200" kern="1200" dirty="0"/>
        </a:p>
      </dsp:txBody>
      <dsp:txXfrm rot="-5400000">
        <a:off x="3463225" y="3658672"/>
        <a:ext cx="6130334" cy="490043"/>
      </dsp:txXfrm>
    </dsp:sp>
    <dsp:sp modelId="{BAEEC45E-B81D-457F-82D1-AF8A93837E9B}">
      <dsp:nvSpPr>
        <dsp:cNvPr id="0" name=""/>
        <dsp:cNvSpPr/>
      </dsp:nvSpPr>
      <dsp:spPr>
        <a:xfrm>
          <a:off x="0" y="3564279"/>
          <a:ext cx="3463224" cy="678829"/>
        </a:xfrm>
        <a:prstGeom prst="roundRect">
          <a:avLst/>
        </a:prstGeom>
        <a:solidFill>
          <a:srgbClr val="DEE32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CL" sz="1800" b="1" kern="1200" dirty="0"/>
            <a:t>Salud y bienestar</a:t>
          </a:r>
        </a:p>
      </dsp:txBody>
      <dsp:txXfrm>
        <a:off x="33138" y="3597417"/>
        <a:ext cx="3396948" cy="612553"/>
      </dsp:txXfrm>
    </dsp:sp>
    <dsp:sp modelId="{4A26F00C-06EF-4D2C-9FD0-36848588D205}">
      <dsp:nvSpPr>
        <dsp:cNvPr id="0" name=""/>
        <dsp:cNvSpPr/>
      </dsp:nvSpPr>
      <dsp:spPr>
        <a:xfrm rot="5400000">
          <a:off x="6270115" y="1538043"/>
          <a:ext cx="543063" cy="6156844"/>
        </a:xfrm>
        <a:prstGeom prst="round2SameRect">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a:lnSpc>
              <a:spcPct val="90000"/>
            </a:lnSpc>
            <a:spcBef>
              <a:spcPct val="0"/>
            </a:spcBef>
            <a:spcAft>
              <a:spcPct val="15000"/>
            </a:spcAft>
            <a:buChar char="•"/>
          </a:pPr>
          <a:r>
            <a:rPr lang="es-ES" sz="1200" kern="1200" dirty="0"/>
            <a:t>Descripción ocupacional, nivel educacional, estado civil, ingreso individual y del hogar, bienes del hogar, descripción de la composición del hogar, satisfacción con el ingreso, descripción de condiciones de deuda, caracterización de la vivienda</a:t>
          </a:r>
          <a:endParaRPr lang="es-CL" sz="1200" kern="1200" dirty="0"/>
        </a:p>
      </dsp:txBody>
      <dsp:txXfrm rot="-5400000">
        <a:off x="3463225" y="4371443"/>
        <a:ext cx="6130334" cy="490043"/>
      </dsp:txXfrm>
    </dsp:sp>
    <dsp:sp modelId="{EE58E049-3B91-4CB6-A775-D30A645EBCC1}">
      <dsp:nvSpPr>
        <dsp:cNvPr id="0" name=""/>
        <dsp:cNvSpPr/>
      </dsp:nvSpPr>
      <dsp:spPr>
        <a:xfrm>
          <a:off x="0" y="4277050"/>
          <a:ext cx="3463224" cy="678829"/>
        </a:xfrm>
        <a:prstGeom prst="roundRect">
          <a:avLst/>
        </a:prstGeom>
        <a:solidFill>
          <a:srgbClr val="6536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CL" sz="1800" b="1" kern="1200" dirty="0"/>
            <a:t>Sociodemográfica</a:t>
          </a:r>
        </a:p>
      </dsp:txBody>
      <dsp:txXfrm>
        <a:off x="33138" y="4310188"/>
        <a:ext cx="3396948" cy="61255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63C97-632C-4E35-BCC9-7DAD636D55AB}" type="datetimeFigureOut">
              <a:rPr lang="es-CL" smtClean="0"/>
              <a:t>14-11-2019</a:t>
            </a:fld>
            <a:endParaRPr lang="es-C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5D658-B59C-4D25-8953-A98525408F90}" type="slidenum">
              <a:rPr lang="es-CL" smtClean="0"/>
              <a:t>‹Nº›</a:t>
            </a:fld>
            <a:endParaRPr lang="es-CL" dirty="0"/>
          </a:p>
        </p:txBody>
      </p:sp>
    </p:spTree>
    <p:extLst>
      <p:ext uri="{BB962C8B-B14F-4D97-AF65-F5344CB8AC3E}">
        <p14:creationId xmlns:p14="http://schemas.microsoft.com/office/powerpoint/2010/main" val="67130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s-ES" altLang="en-US" dirty="0">
                <a:latin typeface="Microsoft Tai Le" panose="020B0502040204020203" pitchFamily="34" charset="0"/>
              </a:rPr>
              <a:t>Resaltar horizontalidad y participación activa de las 4 universidades y sus respectivas facultades</a:t>
            </a:r>
          </a:p>
        </p:txBody>
      </p:sp>
      <p:sp>
        <p:nvSpPr>
          <p:cNvPr id="1229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13B591E3-59D2-46A0-AE41-A6523008FDFB}" type="slidenum">
              <a:rPr lang="es-ES" altLang="en-US">
                <a:latin typeface="Microsoft Tai Le" panose="020B0502040204020203" pitchFamily="34" charset="0"/>
              </a:rPr>
              <a:pPr/>
              <a:t>4</a:t>
            </a:fld>
            <a:endParaRPr lang="es-ES" altLang="en-US">
              <a:latin typeface="Microsoft Tai Le" panose="020B0502040204020203" pitchFamily="34" charset="0"/>
            </a:endParaRPr>
          </a:p>
        </p:txBody>
      </p:sp>
    </p:spTree>
    <p:extLst>
      <p:ext uri="{BB962C8B-B14F-4D97-AF65-F5344CB8AC3E}">
        <p14:creationId xmlns:p14="http://schemas.microsoft.com/office/powerpoint/2010/main" val="1536390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 dirty="0">
                <a:solidFill>
                  <a:schemeClr val="accent3">
                    <a:lumMod val="75000"/>
                  </a:schemeClr>
                </a:solidFill>
              </a:rPr>
              <a:t>Nota: Se consideraron como movilizaciones asociadas a demandas de género aquellas para las que algunas de las demandas declaradas por los participantes de la acción de protesta o por la convocatoria estaban asociadas a demandas feministas o de mujeres (no necesariamente la demanda principal).</a:t>
            </a:r>
            <a:endParaRPr lang="es-CL" sz="800" dirty="0">
              <a:solidFill>
                <a:schemeClr val="accent3">
                  <a:lumMod val="75000"/>
                </a:schemeClr>
              </a:solidFill>
            </a:endParaRPr>
          </a:p>
          <a:p>
            <a:endParaRPr lang="es-CL" dirty="0"/>
          </a:p>
        </p:txBody>
      </p:sp>
      <p:sp>
        <p:nvSpPr>
          <p:cNvPr id="4" name="Marcador de número de diapositiva 3"/>
          <p:cNvSpPr>
            <a:spLocks noGrp="1"/>
          </p:cNvSpPr>
          <p:nvPr>
            <p:ph type="sldNum" sz="quarter" idx="5"/>
          </p:nvPr>
        </p:nvSpPr>
        <p:spPr/>
        <p:txBody>
          <a:bodyPr/>
          <a:lstStyle/>
          <a:p>
            <a:fld id="{B775D658-B59C-4D25-8953-A98525408F90}" type="slidenum">
              <a:rPr lang="es-CL" smtClean="0"/>
              <a:t>39</a:t>
            </a:fld>
            <a:endParaRPr lang="es-CL" dirty="0"/>
          </a:p>
        </p:txBody>
      </p:sp>
    </p:spTree>
    <p:extLst>
      <p:ext uri="{BB962C8B-B14F-4D97-AF65-F5344CB8AC3E}">
        <p14:creationId xmlns:p14="http://schemas.microsoft.com/office/powerpoint/2010/main" val="120940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B775D658-B59C-4D25-8953-A98525408F90}" type="slidenum">
              <a:rPr lang="es-CL" smtClean="0"/>
              <a:t>7</a:t>
            </a:fld>
            <a:endParaRPr lang="es-CL" dirty="0"/>
          </a:p>
        </p:txBody>
      </p:sp>
    </p:spTree>
    <p:extLst>
      <p:ext uri="{BB962C8B-B14F-4D97-AF65-F5344CB8AC3E}">
        <p14:creationId xmlns:p14="http://schemas.microsoft.com/office/powerpoint/2010/main" val="256578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B775D658-B59C-4D25-8953-A98525408F90}" type="slidenum">
              <a:rPr lang="es-CL" smtClean="0"/>
              <a:t>20</a:t>
            </a:fld>
            <a:endParaRPr lang="es-CL" dirty="0"/>
          </a:p>
        </p:txBody>
      </p:sp>
    </p:spTree>
    <p:extLst>
      <p:ext uri="{BB962C8B-B14F-4D97-AF65-F5344CB8AC3E}">
        <p14:creationId xmlns:p14="http://schemas.microsoft.com/office/powerpoint/2010/main" val="3149346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B775D658-B59C-4D25-8953-A98525408F90}" type="slidenum">
              <a:rPr lang="es-CL" smtClean="0"/>
              <a:t>26</a:t>
            </a:fld>
            <a:endParaRPr lang="es-CL" dirty="0"/>
          </a:p>
        </p:txBody>
      </p:sp>
    </p:spTree>
    <p:extLst>
      <p:ext uri="{BB962C8B-B14F-4D97-AF65-F5344CB8AC3E}">
        <p14:creationId xmlns:p14="http://schemas.microsoft.com/office/powerpoint/2010/main" val="187294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muestra la figura, el nivel más elemental de recopilación de información corresponde a los reportes de prensa referidos a movilizaciones contenciosas en el espacio público. El segundo nivel corresponde a las acciones contenciosas que ocurren en un lugar y tiempo específicos. Si existiera más de un reporte para una misma acción, la información de dichos reportes se consolida a nivel de la acción contenciosa. El tercer nivel refiere a episodios contenciosos que pueden comprender una o más acciones explícitamente relacionadas dentro  de una misma jornada, pero que pueden ocurrir en territorios diferentes. Por último, es posible identificar procesos contenciosos compuestos por una sucesión de dos o más episodios explícitamente relacionados y que ocurren en jornadas diferentes. De esta forma, el Observatorio de Conflictos sistematiza información referente a acciones contenciosas, incluyendo el lugar y fecha en que ocurren, sus participantes, los niveles de violencia involucrados y sus consecuencias, los repertorios de acción colectiva que son empleados, las demandas de la protesta y los destinatarios de la misma y otras variables relevantes. También se genera una variable que permite identificar las acciones que participan de episodios contenciosos organizados, pero no se intenta identificar los episodios que participan de procesos contenciosos, ya que esto requiere un análisis en profundidad que puede ser realizado en el marco de investigaciones enfocadas en temas específicos. </a:t>
            </a:r>
            <a:endParaRPr lang="es-CL" dirty="0"/>
          </a:p>
        </p:txBody>
      </p:sp>
      <p:sp>
        <p:nvSpPr>
          <p:cNvPr id="4" name="Marcador de número de diapositiva 3"/>
          <p:cNvSpPr>
            <a:spLocks noGrp="1"/>
          </p:cNvSpPr>
          <p:nvPr>
            <p:ph type="sldNum" sz="quarter" idx="5"/>
          </p:nvPr>
        </p:nvSpPr>
        <p:spPr/>
        <p:txBody>
          <a:bodyPr/>
          <a:lstStyle/>
          <a:p>
            <a:fld id="{B775D658-B59C-4D25-8953-A98525408F90}" type="slidenum">
              <a:rPr lang="es-CL" smtClean="0"/>
              <a:t>33</a:t>
            </a:fld>
            <a:endParaRPr lang="es-CL" dirty="0"/>
          </a:p>
        </p:txBody>
      </p:sp>
    </p:spTree>
    <p:extLst>
      <p:ext uri="{BB962C8B-B14F-4D97-AF65-F5344CB8AC3E}">
        <p14:creationId xmlns:p14="http://schemas.microsoft.com/office/powerpoint/2010/main" val="2930501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muestra la figura, el nivel más elemental de recopilación de información corresponde a los reportes de prensa referidos a movilizaciones contenciosas en el espacio público. El segundo nivel corresponde a las acciones contenciosas que ocurren en un lugar y tiempo específicos. Si existiera más de un reporte para una misma acción, la información de dichos reportes se consolida a nivel de la acción contenciosa. El tercer nivel refiere a episodios contenciosos que pueden comprender una o más acciones explícitamente relacionadas dentro  de una misma jornada, pero que pueden ocurrir en territorios diferentes. Por último, es posible identificar procesos contenciosos compuestos por una sucesión de dos o más episodios explícitamente relacionados y que ocurren en jornadas diferentes. De esta forma, el Observatorio de Conflictos sistematiza información referente a acciones contenciosas, incluyendo el lugar y fecha en que ocurren, sus participantes, los niveles de violencia involucrados y sus consecuencias, los repertorios de acción colectiva que son empleados, las demandas de la protesta y los destinatarios de la misma y otras variables relevantes. También se genera una variable que permite identificar las acciones que participan de episodios contenciosos organizados, pero no se intenta identificar los episodios que participan de procesos contenciosos, ya que esto requiere un análisis en profundidad que puede ser realizado en el marco de investigaciones enfocadas en temas específicos. </a:t>
            </a:r>
          </a:p>
          <a:p>
            <a:endParaRPr lang="es-ES" dirty="0"/>
          </a:p>
          <a:p>
            <a:endParaRPr lang="es-ES" dirty="0"/>
          </a:p>
          <a:p>
            <a:pPr algn="just"/>
            <a:r>
              <a:rPr lang="es-ES" sz="1800" dirty="0"/>
              <a:t>El análisis de reportes de prensa considera 18 medios de comunicación:</a:t>
            </a:r>
          </a:p>
          <a:p>
            <a:pPr lvl="1" algn="just"/>
            <a:r>
              <a:rPr lang="es-ES" sz="1500" dirty="0"/>
              <a:t>5 son de alcance nacional (La Tercera, El Mercurio, Diario Financiero, Radio Cooperativa, Bío-Bío Prensa Digital)</a:t>
            </a:r>
          </a:p>
          <a:p>
            <a:pPr lvl="1" algn="just"/>
            <a:r>
              <a:rPr lang="es-ES" sz="1500" dirty="0"/>
              <a:t>13 de circulación regional (La Estrella de Arica, La Estrella de Iquique, La Estrella de Antofagasta, El Diario de Atacama, Diario La Región de Coquimbo, La Estrella de Valparaíso, El Rancagüino, La Prensa de Curicó, El Austral de Temuco, El Austral de Valdivia, El Llanquihue, Diario de Aysén, La Prensa Austral). </a:t>
            </a:r>
          </a:p>
          <a:p>
            <a:endParaRPr lang="es-CL" dirty="0"/>
          </a:p>
        </p:txBody>
      </p:sp>
      <p:sp>
        <p:nvSpPr>
          <p:cNvPr id="4" name="Marcador de número de diapositiva 3"/>
          <p:cNvSpPr>
            <a:spLocks noGrp="1"/>
          </p:cNvSpPr>
          <p:nvPr>
            <p:ph type="sldNum" sz="quarter" idx="5"/>
          </p:nvPr>
        </p:nvSpPr>
        <p:spPr/>
        <p:txBody>
          <a:bodyPr/>
          <a:lstStyle/>
          <a:p>
            <a:fld id="{B775D658-B59C-4D25-8953-A98525408F90}" type="slidenum">
              <a:rPr lang="es-CL" smtClean="0"/>
              <a:t>34</a:t>
            </a:fld>
            <a:endParaRPr lang="es-CL" dirty="0"/>
          </a:p>
        </p:txBody>
      </p:sp>
    </p:spTree>
    <p:extLst>
      <p:ext uri="{BB962C8B-B14F-4D97-AF65-F5344CB8AC3E}">
        <p14:creationId xmlns:p14="http://schemas.microsoft.com/office/powerpoint/2010/main" val="2765476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Existen marcados ciclos anuales caracterizados por un fuerte descenso de la actividad contenciosa en los meses de Enero y Febrero, e importantes variaciones </a:t>
            </a:r>
            <a:r>
              <a:rPr lang="es-ES" dirty="0" err="1"/>
              <a:t>inter-anuales</a:t>
            </a:r>
            <a:r>
              <a:rPr lang="es-ES" dirty="0"/>
              <a:t>.</a:t>
            </a:r>
          </a:p>
          <a:p>
            <a:endParaRPr lang="es-ES" dirty="0"/>
          </a:p>
          <a:p>
            <a:r>
              <a:rPr lang="es-ES" dirty="0"/>
              <a:t>Sin embargo, existen marcados ciclos anuales caracterizados por un fuerte descenso de la actividad contenciosa en los meses de Enero y Febrero, e importantes variaciones </a:t>
            </a:r>
            <a:r>
              <a:rPr lang="es-ES" dirty="0" err="1"/>
              <a:t>inter-anuales</a:t>
            </a:r>
            <a:r>
              <a:rPr lang="es-ES" dirty="0"/>
              <a:t>. En este sentido, destaca el último año del primer gobierno de Sebastián Piñera (2013), en el que la alta actividad contenciosa y la heterogeneidad de demandas coinciden con la oportunidad política de un año electoral. Asimismo, el tercer año del segundo gobierno de Michelle Bachelet (2016) muestra la mayor frecuencia de acciones contenciosas en el período 2012-2017, lo que coincide con reformas del sistema político (sustitución del sistema binominal, </a:t>
            </a:r>
            <a:r>
              <a:rPr lang="es-ES" dirty="0" err="1"/>
              <a:t>reafiliación</a:t>
            </a:r>
            <a:r>
              <a:rPr lang="es-ES" dirty="0"/>
              <a:t> obligatoria de toda la militancia partidaria, etc.) y una reestructuración del sistema de partidos, lo que se expresa en la aparición de un nuevo partido de centroderecha (</a:t>
            </a:r>
            <a:r>
              <a:rPr lang="es-ES" dirty="0" err="1"/>
              <a:t>Evopoli</a:t>
            </a:r>
            <a:r>
              <a:rPr lang="es-ES" dirty="0"/>
              <a:t>), en la consolidación de diversos movimientos de izquierda, el alejamiento de Revolución Democrática de la Nueva Mayoría y la gestación del Frente Amplio, cuyo “nacimiento” formal nos remite al mes de enero de 2017. En suma, aunque el aumento de la frecuencia de acciones contenciosas en el año 2016 no responde directamente a una coyuntura electoral, sí podría corresponder a oportunidades de influencia abiertas por la reconfiguración política generada por el término del sistema binominal en Chile.</a:t>
            </a:r>
          </a:p>
          <a:p>
            <a:r>
              <a:rPr lang="es-ES" dirty="0"/>
              <a:t> </a:t>
            </a:r>
          </a:p>
          <a:p>
            <a:r>
              <a:rPr lang="es-ES" dirty="0"/>
              <a:t>En cualquier caso, datos preliminares aun no publicados levantados por el Observatorio de Conflictos COES indican que en el año 2011 ocurrió un número mayor de acciones contenciosas que en cualquier otro año del período 2012-2017, lo que podrá ser analizado en detalle en cuanto se dispongan de datos consolidados para esta fecha.</a:t>
            </a:r>
            <a:endParaRPr lang="es-CL" dirty="0"/>
          </a:p>
        </p:txBody>
      </p:sp>
      <p:sp>
        <p:nvSpPr>
          <p:cNvPr id="4" name="Marcador de número de diapositiva 3"/>
          <p:cNvSpPr>
            <a:spLocks noGrp="1"/>
          </p:cNvSpPr>
          <p:nvPr>
            <p:ph type="sldNum" sz="quarter" idx="5"/>
          </p:nvPr>
        </p:nvSpPr>
        <p:spPr/>
        <p:txBody>
          <a:bodyPr/>
          <a:lstStyle/>
          <a:p>
            <a:fld id="{B775D658-B59C-4D25-8953-A98525408F90}" type="slidenum">
              <a:rPr lang="es-CL" smtClean="0"/>
              <a:t>35</a:t>
            </a:fld>
            <a:endParaRPr lang="es-CL" dirty="0"/>
          </a:p>
        </p:txBody>
      </p:sp>
    </p:spTree>
    <p:extLst>
      <p:ext uri="{BB962C8B-B14F-4D97-AF65-F5344CB8AC3E}">
        <p14:creationId xmlns:p14="http://schemas.microsoft.com/office/powerpoint/2010/main" val="46612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Considerando los tipos de eventos contenciosos que tuvieron lugar entre 2012 y 2017 , destacan en primer lugar las demandas de índole laboral, con una alta participación de organizaciones sindicales, que en su mayoría exigen mejoras de condiciones de trabajo o remuneración (ver Informe del Observatorio de Huelgas Laborales COES 2018, y capítulo de Rodrigo Medel en este informe). Segundo, un conjunto relativamente heterogéneo de demandas relacionadas con el bienestar social o la mejora de la calidad de vida. Su denominador común es la exigencia de mejora de bienes y servicios públicos o privados específicos. En esta categoría destacan por su frecuencia las movilizaciones por vivienda, salud y, más recientemente, por cambios del sistema de pensiones. Tercero, las demandas relacionadas con reformas al sistema educativo, que se han constituido en una dimensión mayor y constante de la conflictividad en Chile a partir de las movilizaciones del año 2011 (las que a su vez se entroncan con las movilizaciones estudiantiles del 2006: la así llamada “revolución </a:t>
            </a:r>
            <a:r>
              <a:rPr lang="es-ES" dirty="0" err="1"/>
              <a:t>pingüina</a:t>
            </a:r>
            <a:r>
              <a:rPr lang="es-ES" dirty="0"/>
              <a:t>”). Estas demandas se caracterizan por ser bastante específicas, en cuanto se ajustan al rango etario de los estudiantes que son sus actores principales, y combinan aspiraciones inmediatas con demandas de reformas de largo plazo. Por ello, ameritan ser tratadas en forma separada de las demandas por otros servicios. Cuarto, las acciones de índole política, considerando tanto las que apuntan a reformas constitucionales o legales como las que manifiestan alternativas ideológicas o posiciones respecto a la dictadura militar (ver capítulo de Carolina Aguilera en este informe). Quinto, las movilizaciones relacionadas con asuntos territoriales a distinta escala, incluyendo la autonomía política regional, los conflictos o normativas urbanas y las demandas de carácter ambiental y ecológico. Sexto, acciones de movilización de pueblos originarios ya sea por razones políticas, de justicia, tierras o bienestar. Por último, existe un grupo numeroso y heterogéneo de acciones, que responde a 26 tipos de demandas diversas cuyo análisis detallado queda fuera del marco de este capítulo. </a:t>
            </a:r>
            <a:endParaRPr lang="es-CL" dirty="0"/>
          </a:p>
        </p:txBody>
      </p:sp>
      <p:sp>
        <p:nvSpPr>
          <p:cNvPr id="4" name="Marcador de número de diapositiva 3"/>
          <p:cNvSpPr>
            <a:spLocks noGrp="1"/>
          </p:cNvSpPr>
          <p:nvPr>
            <p:ph type="sldNum" sz="quarter" idx="5"/>
          </p:nvPr>
        </p:nvSpPr>
        <p:spPr/>
        <p:txBody>
          <a:bodyPr/>
          <a:lstStyle/>
          <a:p>
            <a:fld id="{B775D658-B59C-4D25-8953-A98525408F90}" type="slidenum">
              <a:rPr lang="es-CL" smtClean="0"/>
              <a:t>36</a:t>
            </a:fld>
            <a:endParaRPr lang="es-CL" dirty="0"/>
          </a:p>
        </p:txBody>
      </p:sp>
    </p:spTree>
    <p:extLst>
      <p:ext uri="{BB962C8B-B14F-4D97-AF65-F5344CB8AC3E}">
        <p14:creationId xmlns:p14="http://schemas.microsoft.com/office/powerpoint/2010/main" val="1345359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 dirty="0">
                <a:solidFill>
                  <a:schemeClr val="accent3">
                    <a:lumMod val="75000"/>
                  </a:schemeClr>
                </a:solidFill>
              </a:rPr>
              <a:t>Nota: Se consideraron como movilizaciones asociadas a demandas de género aquellas para las que algunas de las demandas declaradas por los participantes de la acción de protesta o por la convocatoria estaban asociadas a demandas feministas o de mujeres (no necesariamente la demanda principal).</a:t>
            </a:r>
            <a:endParaRPr lang="es-CL" sz="800" dirty="0">
              <a:solidFill>
                <a:schemeClr val="accent3">
                  <a:lumMod val="75000"/>
                </a:schemeClr>
              </a:solidFill>
            </a:endParaRPr>
          </a:p>
          <a:p>
            <a:endParaRPr lang="es-CL" dirty="0"/>
          </a:p>
        </p:txBody>
      </p:sp>
      <p:sp>
        <p:nvSpPr>
          <p:cNvPr id="4" name="Marcador de número de diapositiva 3"/>
          <p:cNvSpPr>
            <a:spLocks noGrp="1"/>
          </p:cNvSpPr>
          <p:nvPr>
            <p:ph type="sldNum" sz="quarter" idx="5"/>
          </p:nvPr>
        </p:nvSpPr>
        <p:spPr/>
        <p:txBody>
          <a:bodyPr/>
          <a:lstStyle/>
          <a:p>
            <a:fld id="{B775D658-B59C-4D25-8953-A98525408F90}" type="slidenum">
              <a:rPr lang="es-CL" smtClean="0"/>
              <a:t>38</a:t>
            </a:fld>
            <a:endParaRPr lang="es-CL" dirty="0"/>
          </a:p>
        </p:txBody>
      </p:sp>
    </p:spTree>
    <p:extLst>
      <p:ext uri="{BB962C8B-B14F-4D97-AF65-F5344CB8AC3E}">
        <p14:creationId xmlns:p14="http://schemas.microsoft.com/office/powerpoint/2010/main" val="14891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219D92-FB8E-45F1-88C3-C0322D8CF8E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D3C65042-ECC3-4468-B2F4-05765934D7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2B936D52-9D50-490B-A5DF-55710B3ADD30}"/>
              </a:ext>
            </a:extLst>
          </p:cNvPr>
          <p:cNvSpPr>
            <a:spLocks noGrp="1"/>
          </p:cNvSpPr>
          <p:nvPr>
            <p:ph type="dt" sz="half" idx="10"/>
          </p:nvPr>
        </p:nvSpPr>
        <p:spPr/>
        <p:txBody>
          <a:bodyPr/>
          <a:lstStyle/>
          <a:p>
            <a:fld id="{44E2E7E2-923B-47AC-B2B9-924740DE9A60}" type="datetime1">
              <a:rPr lang="es-CL" smtClean="0"/>
              <a:t>14-11-2019</a:t>
            </a:fld>
            <a:endParaRPr lang="es-CL" dirty="0"/>
          </a:p>
        </p:txBody>
      </p:sp>
      <p:sp>
        <p:nvSpPr>
          <p:cNvPr id="5" name="Marcador de pie de página 4">
            <a:extLst>
              <a:ext uri="{FF2B5EF4-FFF2-40B4-BE49-F238E27FC236}">
                <a16:creationId xmlns:a16="http://schemas.microsoft.com/office/drawing/2014/main" id="{A9406E3F-300A-4543-952A-8D6B1CF4F06B}"/>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BB24D9CD-A606-43EF-9406-082B0BDD34F1}"/>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1480145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0960E-917E-488F-A92B-EF0CF906455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93810F19-F628-49AC-9F3E-6A87E8717450}"/>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4B8DA5D9-A56D-4BD4-BB94-560364D46B53}"/>
              </a:ext>
            </a:extLst>
          </p:cNvPr>
          <p:cNvSpPr>
            <a:spLocks noGrp="1"/>
          </p:cNvSpPr>
          <p:nvPr>
            <p:ph type="dt" sz="half" idx="10"/>
          </p:nvPr>
        </p:nvSpPr>
        <p:spPr/>
        <p:txBody>
          <a:bodyPr/>
          <a:lstStyle/>
          <a:p>
            <a:fld id="{2651C9B8-FF5E-4686-9548-B735B9DEE89A}" type="datetime1">
              <a:rPr lang="es-CL" smtClean="0"/>
              <a:t>14-11-2019</a:t>
            </a:fld>
            <a:endParaRPr lang="es-CL" dirty="0"/>
          </a:p>
        </p:txBody>
      </p:sp>
      <p:sp>
        <p:nvSpPr>
          <p:cNvPr id="5" name="Marcador de pie de página 4">
            <a:extLst>
              <a:ext uri="{FF2B5EF4-FFF2-40B4-BE49-F238E27FC236}">
                <a16:creationId xmlns:a16="http://schemas.microsoft.com/office/drawing/2014/main" id="{F6E93F15-35F6-4B97-9B96-E0EC28627643}"/>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B0E8C10C-65E1-4CE7-81BC-46E37D1161DF}"/>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2289583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9D5EADC-5173-49E4-80BA-04B68C62CA8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C8289C77-E268-4CB6-AFD6-1B146981AFDF}"/>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2D80A187-65FF-4E7E-8A0F-9D8867A27987}"/>
              </a:ext>
            </a:extLst>
          </p:cNvPr>
          <p:cNvSpPr>
            <a:spLocks noGrp="1"/>
          </p:cNvSpPr>
          <p:nvPr>
            <p:ph type="dt" sz="half" idx="10"/>
          </p:nvPr>
        </p:nvSpPr>
        <p:spPr/>
        <p:txBody>
          <a:bodyPr/>
          <a:lstStyle/>
          <a:p>
            <a:fld id="{7DD97303-6ADC-412C-91A2-40BE8B11FDC2}" type="datetime1">
              <a:rPr lang="es-CL" smtClean="0"/>
              <a:t>14-11-2019</a:t>
            </a:fld>
            <a:endParaRPr lang="es-CL" dirty="0"/>
          </a:p>
        </p:txBody>
      </p:sp>
      <p:sp>
        <p:nvSpPr>
          <p:cNvPr id="5" name="Marcador de pie de página 4">
            <a:extLst>
              <a:ext uri="{FF2B5EF4-FFF2-40B4-BE49-F238E27FC236}">
                <a16:creationId xmlns:a16="http://schemas.microsoft.com/office/drawing/2014/main" id="{8EEB77F6-AF3E-49BB-A66D-6472BA86EE44}"/>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F30F3D81-E488-40AD-B0EE-9E1FFEA9BFF4}"/>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163016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705E2F-A1ED-49C7-A442-AAEB55D1317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1EC7B44-F34B-4A79-9373-EFCFEE1AAE2A}"/>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EC35FED-54A1-423A-B4D2-A847762509AC}"/>
              </a:ext>
            </a:extLst>
          </p:cNvPr>
          <p:cNvSpPr>
            <a:spLocks noGrp="1"/>
          </p:cNvSpPr>
          <p:nvPr>
            <p:ph type="dt" sz="half" idx="10"/>
          </p:nvPr>
        </p:nvSpPr>
        <p:spPr/>
        <p:txBody>
          <a:bodyPr/>
          <a:lstStyle/>
          <a:p>
            <a:fld id="{72C31BCF-2725-40AB-BE00-6B8467833370}" type="datetime1">
              <a:rPr lang="es-CL" smtClean="0"/>
              <a:t>14-11-2019</a:t>
            </a:fld>
            <a:endParaRPr lang="es-CL" dirty="0"/>
          </a:p>
        </p:txBody>
      </p:sp>
      <p:sp>
        <p:nvSpPr>
          <p:cNvPr id="5" name="Marcador de pie de página 4">
            <a:extLst>
              <a:ext uri="{FF2B5EF4-FFF2-40B4-BE49-F238E27FC236}">
                <a16:creationId xmlns:a16="http://schemas.microsoft.com/office/drawing/2014/main" id="{16040C74-F836-490C-8939-0C2643EF1785}"/>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8524AEB1-F776-4966-AD44-B1C4A33B443C}"/>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416457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AD234-D48D-4670-BD3C-4A007990C7C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1A23F818-A2F7-404F-847C-869120A275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22F80CDC-C12D-4906-914E-07F40AF6116B}"/>
              </a:ext>
            </a:extLst>
          </p:cNvPr>
          <p:cNvSpPr>
            <a:spLocks noGrp="1"/>
          </p:cNvSpPr>
          <p:nvPr>
            <p:ph type="dt" sz="half" idx="10"/>
          </p:nvPr>
        </p:nvSpPr>
        <p:spPr/>
        <p:txBody>
          <a:bodyPr/>
          <a:lstStyle/>
          <a:p>
            <a:fld id="{E2481B91-4B5F-40BF-8ED3-E7F667E605DD}" type="datetime1">
              <a:rPr lang="es-CL" smtClean="0"/>
              <a:t>14-11-2019</a:t>
            </a:fld>
            <a:endParaRPr lang="es-CL" dirty="0"/>
          </a:p>
        </p:txBody>
      </p:sp>
      <p:sp>
        <p:nvSpPr>
          <p:cNvPr id="5" name="Marcador de pie de página 4">
            <a:extLst>
              <a:ext uri="{FF2B5EF4-FFF2-40B4-BE49-F238E27FC236}">
                <a16:creationId xmlns:a16="http://schemas.microsoft.com/office/drawing/2014/main" id="{898A96CB-CA7D-4287-A98A-42AA6557593E}"/>
              </a:ext>
            </a:extLst>
          </p:cNvPr>
          <p:cNvSpPr>
            <a:spLocks noGrp="1"/>
          </p:cNvSpPr>
          <p:nvPr>
            <p:ph type="ftr" sz="quarter" idx="11"/>
          </p:nvPr>
        </p:nvSpPr>
        <p:spPr/>
        <p:txBody>
          <a:bodyPr/>
          <a:lstStyle/>
          <a:p>
            <a:endParaRPr lang="es-CL" dirty="0"/>
          </a:p>
        </p:txBody>
      </p:sp>
      <p:sp>
        <p:nvSpPr>
          <p:cNvPr id="6" name="Marcador de número de diapositiva 5">
            <a:extLst>
              <a:ext uri="{FF2B5EF4-FFF2-40B4-BE49-F238E27FC236}">
                <a16:creationId xmlns:a16="http://schemas.microsoft.com/office/drawing/2014/main" id="{985D9272-99B3-4AB2-AA0D-69DB1BEC001A}"/>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1011735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CD122-1357-4666-8ACF-76BB10CF25F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9AD04700-E5E8-454B-AA00-362B84CB08E3}"/>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30CC03A9-6B67-4499-AC63-8E75FFDFB7F6}"/>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3AC3C67D-FFBC-4408-A252-D61F13850BF3}"/>
              </a:ext>
            </a:extLst>
          </p:cNvPr>
          <p:cNvSpPr>
            <a:spLocks noGrp="1"/>
          </p:cNvSpPr>
          <p:nvPr>
            <p:ph type="dt" sz="half" idx="10"/>
          </p:nvPr>
        </p:nvSpPr>
        <p:spPr/>
        <p:txBody>
          <a:bodyPr/>
          <a:lstStyle/>
          <a:p>
            <a:fld id="{E8FBD9D2-3A48-41F0-A8CE-7853481BDB13}" type="datetime1">
              <a:rPr lang="es-CL" smtClean="0"/>
              <a:t>14-11-2019</a:t>
            </a:fld>
            <a:endParaRPr lang="es-CL" dirty="0"/>
          </a:p>
        </p:txBody>
      </p:sp>
      <p:sp>
        <p:nvSpPr>
          <p:cNvPr id="6" name="Marcador de pie de página 5">
            <a:extLst>
              <a:ext uri="{FF2B5EF4-FFF2-40B4-BE49-F238E27FC236}">
                <a16:creationId xmlns:a16="http://schemas.microsoft.com/office/drawing/2014/main" id="{5B97FFF2-74A9-47E7-94B8-520CBB84C1EA}"/>
              </a:ext>
            </a:extLst>
          </p:cNvPr>
          <p:cNvSpPr>
            <a:spLocks noGrp="1"/>
          </p:cNvSpPr>
          <p:nvPr>
            <p:ph type="ftr" sz="quarter" idx="11"/>
          </p:nvPr>
        </p:nvSpPr>
        <p:spPr/>
        <p:txBody>
          <a:bodyPr/>
          <a:lstStyle/>
          <a:p>
            <a:endParaRPr lang="es-CL" dirty="0"/>
          </a:p>
        </p:txBody>
      </p:sp>
      <p:sp>
        <p:nvSpPr>
          <p:cNvPr id="7" name="Marcador de número de diapositiva 6">
            <a:extLst>
              <a:ext uri="{FF2B5EF4-FFF2-40B4-BE49-F238E27FC236}">
                <a16:creationId xmlns:a16="http://schemas.microsoft.com/office/drawing/2014/main" id="{7FE8DC68-9C48-4124-A3E0-5C9F29D3AC54}"/>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656905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59AC22-5198-483A-9B10-3F6D6B51E15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7AC7487D-5FAF-4F39-850C-6536376525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B7395C07-F92E-4B0F-B2CD-D11FAB909638}"/>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3334A1ED-FBF2-4CC4-B0D0-82A4C9F4D9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EDD08992-DB74-4430-B293-33AF0D06D6FB}"/>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BA8AA07D-AAB7-4610-A551-D4C5939FE6AD}"/>
              </a:ext>
            </a:extLst>
          </p:cNvPr>
          <p:cNvSpPr>
            <a:spLocks noGrp="1"/>
          </p:cNvSpPr>
          <p:nvPr>
            <p:ph type="dt" sz="half" idx="10"/>
          </p:nvPr>
        </p:nvSpPr>
        <p:spPr/>
        <p:txBody>
          <a:bodyPr/>
          <a:lstStyle/>
          <a:p>
            <a:fld id="{6BE463B7-7DEE-44F0-A02A-22D0E40E6B49}" type="datetime1">
              <a:rPr lang="es-CL" smtClean="0"/>
              <a:t>14-11-2019</a:t>
            </a:fld>
            <a:endParaRPr lang="es-CL" dirty="0"/>
          </a:p>
        </p:txBody>
      </p:sp>
      <p:sp>
        <p:nvSpPr>
          <p:cNvPr id="8" name="Marcador de pie de página 7">
            <a:extLst>
              <a:ext uri="{FF2B5EF4-FFF2-40B4-BE49-F238E27FC236}">
                <a16:creationId xmlns:a16="http://schemas.microsoft.com/office/drawing/2014/main" id="{16616FBE-013A-4ECC-9E45-BAF6514BDBE0}"/>
              </a:ext>
            </a:extLst>
          </p:cNvPr>
          <p:cNvSpPr>
            <a:spLocks noGrp="1"/>
          </p:cNvSpPr>
          <p:nvPr>
            <p:ph type="ftr" sz="quarter" idx="11"/>
          </p:nvPr>
        </p:nvSpPr>
        <p:spPr/>
        <p:txBody>
          <a:bodyPr/>
          <a:lstStyle/>
          <a:p>
            <a:endParaRPr lang="es-CL" dirty="0"/>
          </a:p>
        </p:txBody>
      </p:sp>
      <p:sp>
        <p:nvSpPr>
          <p:cNvPr id="9" name="Marcador de número de diapositiva 8">
            <a:extLst>
              <a:ext uri="{FF2B5EF4-FFF2-40B4-BE49-F238E27FC236}">
                <a16:creationId xmlns:a16="http://schemas.microsoft.com/office/drawing/2014/main" id="{7B2900B0-E7DE-4EB4-B784-5BD7078C121A}"/>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1650996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F94C3D-9F07-488A-AAC8-950B7F16F20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1906CA0A-C6A9-4D86-ABC1-877CBACB6E8F}"/>
              </a:ext>
            </a:extLst>
          </p:cNvPr>
          <p:cNvSpPr>
            <a:spLocks noGrp="1"/>
          </p:cNvSpPr>
          <p:nvPr>
            <p:ph type="dt" sz="half" idx="10"/>
          </p:nvPr>
        </p:nvSpPr>
        <p:spPr/>
        <p:txBody>
          <a:bodyPr/>
          <a:lstStyle/>
          <a:p>
            <a:fld id="{29C079D0-55B3-474E-8567-EB5149B04331}" type="datetime1">
              <a:rPr lang="es-CL" smtClean="0"/>
              <a:t>14-11-2019</a:t>
            </a:fld>
            <a:endParaRPr lang="es-CL" dirty="0"/>
          </a:p>
        </p:txBody>
      </p:sp>
      <p:sp>
        <p:nvSpPr>
          <p:cNvPr id="4" name="Marcador de pie de página 3">
            <a:extLst>
              <a:ext uri="{FF2B5EF4-FFF2-40B4-BE49-F238E27FC236}">
                <a16:creationId xmlns:a16="http://schemas.microsoft.com/office/drawing/2014/main" id="{41F6C418-0BB8-48BA-BFCD-0309B24C0170}"/>
              </a:ext>
            </a:extLst>
          </p:cNvPr>
          <p:cNvSpPr>
            <a:spLocks noGrp="1"/>
          </p:cNvSpPr>
          <p:nvPr>
            <p:ph type="ftr" sz="quarter" idx="11"/>
          </p:nvPr>
        </p:nvSpPr>
        <p:spPr/>
        <p:txBody>
          <a:bodyPr/>
          <a:lstStyle/>
          <a:p>
            <a:endParaRPr lang="es-CL" dirty="0"/>
          </a:p>
        </p:txBody>
      </p:sp>
      <p:sp>
        <p:nvSpPr>
          <p:cNvPr id="5" name="Marcador de número de diapositiva 4">
            <a:extLst>
              <a:ext uri="{FF2B5EF4-FFF2-40B4-BE49-F238E27FC236}">
                <a16:creationId xmlns:a16="http://schemas.microsoft.com/office/drawing/2014/main" id="{9AEA7E36-47A8-42BF-9A6C-AE9A5B9C5D08}"/>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2009819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CC3FB51-337A-4CE6-941B-5D15A8A10F48}"/>
              </a:ext>
            </a:extLst>
          </p:cNvPr>
          <p:cNvSpPr>
            <a:spLocks noGrp="1"/>
          </p:cNvSpPr>
          <p:nvPr>
            <p:ph type="dt" sz="half" idx="10"/>
          </p:nvPr>
        </p:nvSpPr>
        <p:spPr/>
        <p:txBody>
          <a:bodyPr/>
          <a:lstStyle/>
          <a:p>
            <a:fld id="{2E264CF7-CEBC-49F4-97BD-CA187F463A88}" type="datetime1">
              <a:rPr lang="es-CL" smtClean="0"/>
              <a:t>14-11-2019</a:t>
            </a:fld>
            <a:endParaRPr lang="es-CL" dirty="0"/>
          </a:p>
        </p:txBody>
      </p:sp>
      <p:sp>
        <p:nvSpPr>
          <p:cNvPr id="3" name="Marcador de pie de página 2">
            <a:extLst>
              <a:ext uri="{FF2B5EF4-FFF2-40B4-BE49-F238E27FC236}">
                <a16:creationId xmlns:a16="http://schemas.microsoft.com/office/drawing/2014/main" id="{04F9B42C-52E6-4D07-A7FE-A5AFBEB42D25}"/>
              </a:ext>
            </a:extLst>
          </p:cNvPr>
          <p:cNvSpPr>
            <a:spLocks noGrp="1"/>
          </p:cNvSpPr>
          <p:nvPr>
            <p:ph type="ftr" sz="quarter" idx="11"/>
          </p:nvPr>
        </p:nvSpPr>
        <p:spPr/>
        <p:txBody>
          <a:bodyPr/>
          <a:lstStyle/>
          <a:p>
            <a:endParaRPr lang="es-CL" dirty="0"/>
          </a:p>
        </p:txBody>
      </p:sp>
      <p:sp>
        <p:nvSpPr>
          <p:cNvPr id="4" name="Marcador de número de diapositiva 3">
            <a:extLst>
              <a:ext uri="{FF2B5EF4-FFF2-40B4-BE49-F238E27FC236}">
                <a16:creationId xmlns:a16="http://schemas.microsoft.com/office/drawing/2014/main" id="{6EE87C37-849F-41BF-A2A5-3119EEECA312}"/>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45726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3FF06E-FD2E-465E-9070-1FB5FEBA96D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01EF298-B83A-4658-B83D-E300CB47D5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212651F1-FD83-41B5-9A28-F56DCBF93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EB248BD-8383-4AFB-AF20-5854094EA558}"/>
              </a:ext>
            </a:extLst>
          </p:cNvPr>
          <p:cNvSpPr>
            <a:spLocks noGrp="1"/>
          </p:cNvSpPr>
          <p:nvPr>
            <p:ph type="dt" sz="half" idx="10"/>
          </p:nvPr>
        </p:nvSpPr>
        <p:spPr/>
        <p:txBody>
          <a:bodyPr/>
          <a:lstStyle/>
          <a:p>
            <a:fld id="{BF2C2A0C-5066-4428-910C-9A274CA71A30}" type="datetime1">
              <a:rPr lang="es-CL" smtClean="0"/>
              <a:t>14-11-2019</a:t>
            </a:fld>
            <a:endParaRPr lang="es-CL" dirty="0"/>
          </a:p>
        </p:txBody>
      </p:sp>
      <p:sp>
        <p:nvSpPr>
          <p:cNvPr id="6" name="Marcador de pie de página 5">
            <a:extLst>
              <a:ext uri="{FF2B5EF4-FFF2-40B4-BE49-F238E27FC236}">
                <a16:creationId xmlns:a16="http://schemas.microsoft.com/office/drawing/2014/main" id="{9B0EDFA7-2FDD-4952-B229-F541AD65BC64}"/>
              </a:ext>
            </a:extLst>
          </p:cNvPr>
          <p:cNvSpPr>
            <a:spLocks noGrp="1"/>
          </p:cNvSpPr>
          <p:nvPr>
            <p:ph type="ftr" sz="quarter" idx="11"/>
          </p:nvPr>
        </p:nvSpPr>
        <p:spPr/>
        <p:txBody>
          <a:bodyPr/>
          <a:lstStyle/>
          <a:p>
            <a:endParaRPr lang="es-CL" dirty="0"/>
          </a:p>
        </p:txBody>
      </p:sp>
      <p:sp>
        <p:nvSpPr>
          <p:cNvPr id="7" name="Marcador de número de diapositiva 6">
            <a:extLst>
              <a:ext uri="{FF2B5EF4-FFF2-40B4-BE49-F238E27FC236}">
                <a16:creationId xmlns:a16="http://schemas.microsoft.com/office/drawing/2014/main" id="{FCD344AA-9AA3-44B5-A5D2-F467D97E2557}"/>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103482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D14D4E-5C5F-4095-AE22-88157D78EC1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27FB4714-9922-4237-8BAD-B5F9DE5A16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4" name="Marcador de texto 3">
            <a:extLst>
              <a:ext uri="{FF2B5EF4-FFF2-40B4-BE49-F238E27FC236}">
                <a16:creationId xmlns:a16="http://schemas.microsoft.com/office/drawing/2014/main" id="{1513AACE-8E8A-42C6-97C5-2990427D6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2EB3704D-7E8B-4360-94BC-52E3D0190E53}"/>
              </a:ext>
            </a:extLst>
          </p:cNvPr>
          <p:cNvSpPr>
            <a:spLocks noGrp="1"/>
          </p:cNvSpPr>
          <p:nvPr>
            <p:ph type="dt" sz="half" idx="10"/>
          </p:nvPr>
        </p:nvSpPr>
        <p:spPr/>
        <p:txBody>
          <a:bodyPr/>
          <a:lstStyle/>
          <a:p>
            <a:fld id="{80835605-415D-456B-A0BD-7C6D5B3378CE}" type="datetime1">
              <a:rPr lang="es-CL" smtClean="0"/>
              <a:t>14-11-2019</a:t>
            </a:fld>
            <a:endParaRPr lang="es-CL" dirty="0"/>
          </a:p>
        </p:txBody>
      </p:sp>
      <p:sp>
        <p:nvSpPr>
          <p:cNvPr id="6" name="Marcador de pie de página 5">
            <a:extLst>
              <a:ext uri="{FF2B5EF4-FFF2-40B4-BE49-F238E27FC236}">
                <a16:creationId xmlns:a16="http://schemas.microsoft.com/office/drawing/2014/main" id="{55F5F089-11E7-400A-954B-9E524DBDC9C6}"/>
              </a:ext>
            </a:extLst>
          </p:cNvPr>
          <p:cNvSpPr>
            <a:spLocks noGrp="1"/>
          </p:cNvSpPr>
          <p:nvPr>
            <p:ph type="ftr" sz="quarter" idx="11"/>
          </p:nvPr>
        </p:nvSpPr>
        <p:spPr/>
        <p:txBody>
          <a:bodyPr/>
          <a:lstStyle/>
          <a:p>
            <a:endParaRPr lang="es-CL" dirty="0"/>
          </a:p>
        </p:txBody>
      </p:sp>
      <p:sp>
        <p:nvSpPr>
          <p:cNvPr id="7" name="Marcador de número de diapositiva 6">
            <a:extLst>
              <a:ext uri="{FF2B5EF4-FFF2-40B4-BE49-F238E27FC236}">
                <a16:creationId xmlns:a16="http://schemas.microsoft.com/office/drawing/2014/main" id="{1414F035-9164-445B-AFD3-154B031C0FD2}"/>
              </a:ext>
            </a:extLst>
          </p:cNvPr>
          <p:cNvSpPr>
            <a:spLocks noGrp="1"/>
          </p:cNvSpPr>
          <p:nvPr>
            <p:ph type="sldNum" sz="quarter" idx="12"/>
          </p:nvPr>
        </p:nvSpPr>
        <p:spPr/>
        <p:txBody>
          <a:bodyPr/>
          <a:lstStyle/>
          <a:p>
            <a:fld id="{831D921B-E454-4C72-B460-3FBF1F551F0D}" type="slidenum">
              <a:rPr lang="es-CL" smtClean="0"/>
              <a:t>‹Nº›</a:t>
            </a:fld>
            <a:endParaRPr lang="es-CL" dirty="0"/>
          </a:p>
        </p:txBody>
      </p:sp>
    </p:spTree>
    <p:extLst>
      <p:ext uri="{BB962C8B-B14F-4D97-AF65-F5344CB8AC3E}">
        <p14:creationId xmlns:p14="http://schemas.microsoft.com/office/powerpoint/2010/main" val="4107700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E5990F5-673E-4F38-B37C-6B3F50532A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8D9BC4D-F077-44DD-84CE-4D08342B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F1BDFF68-B24F-41FC-88DF-FFE8064FB1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92F0A6-ECEA-4734-9B51-9BDCC5B66EFA}" type="datetime1">
              <a:rPr lang="es-CL" smtClean="0"/>
              <a:t>14-11-2019</a:t>
            </a:fld>
            <a:endParaRPr lang="es-CL" dirty="0"/>
          </a:p>
        </p:txBody>
      </p:sp>
      <p:sp>
        <p:nvSpPr>
          <p:cNvPr id="5" name="Marcador de pie de página 4">
            <a:extLst>
              <a:ext uri="{FF2B5EF4-FFF2-40B4-BE49-F238E27FC236}">
                <a16:creationId xmlns:a16="http://schemas.microsoft.com/office/drawing/2014/main" id="{7FA4435A-4EDD-4147-AA19-4D3E47D32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Marcador de número de diapositiva 5">
            <a:extLst>
              <a:ext uri="{FF2B5EF4-FFF2-40B4-BE49-F238E27FC236}">
                <a16:creationId xmlns:a16="http://schemas.microsoft.com/office/drawing/2014/main" id="{9F025DA4-D467-4594-9EA8-2122BD57CE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D921B-E454-4C72-B460-3FBF1F551F0D}" type="slidenum">
              <a:rPr lang="es-CL" smtClean="0"/>
              <a:t>‹Nº›</a:t>
            </a:fld>
            <a:endParaRPr lang="es-CL" dirty="0"/>
          </a:p>
        </p:txBody>
      </p:sp>
    </p:spTree>
    <p:extLst>
      <p:ext uri="{BB962C8B-B14F-4D97-AF65-F5344CB8AC3E}">
        <p14:creationId xmlns:p14="http://schemas.microsoft.com/office/powerpoint/2010/main" val="3189547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tmp"/></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tm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chart" Target="../charts/chart12.xml"/><Relationship Id="rId4" Type="http://schemas.openxmlformats.org/officeDocument/2006/relationships/chart" Target="../charts/chart1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4.png"/><Relationship Id="rId4" Type="http://schemas.openxmlformats.org/officeDocument/2006/relationships/image" Target="../media/image24.jpeg"/><Relationship Id="rId9"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hyperlink" Target="http://bit.ly/dataverse_coe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logos universidad y conicyt.jpg">
            <a:extLst>
              <a:ext uri="{FF2B5EF4-FFF2-40B4-BE49-F238E27FC236}">
                <a16:creationId xmlns:a16="http://schemas.microsoft.com/office/drawing/2014/main" id="{DBD44B5D-0D31-4017-910A-9A4F3A0FC47E}"/>
              </a:ext>
            </a:extLst>
          </p:cNvPr>
          <p:cNvPicPr>
            <a:picLocks noChangeAspect="1"/>
          </p:cNvPicPr>
          <p:nvPr/>
        </p:nvPicPr>
        <p:blipFill rotWithShape="1">
          <a:blip r:embed="rId2">
            <a:extLst>
              <a:ext uri="{28A0092B-C50C-407E-A947-70E740481C1C}">
                <a14:useLocalDpi xmlns:a14="http://schemas.microsoft.com/office/drawing/2010/main" val="0"/>
              </a:ext>
            </a:extLst>
          </a:blip>
          <a:srcRect t="77681"/>
          <a:stretch/>
        </p:blipFill>
        <p:spPr>
          <a:xfrm>
            <a:off x="1600885" y="5059247"/>
            <a:ext cx="9144000" cy="1469281"/>
          </a:xfrm>
          <a:prstGeom prst="rect">
            <a:avLst/>
          </a:prstGeom>
        </p:spPr>
      </p:pic>
      <p:pic>
        <p:nvPicPr>
          <p:cNvPr id="6" name="Imagen 5" descr="logo_uai_parche_negro.jpg">
            <a:extLst>
              <a:ext uri="{FF2B5EF4-FFF2-40B4-BE49-F238E27FC236}">
                <a16:creationId xmlns:a16="http://schemas.microsoft.com/office/drawing/2014/main" id="{C862D0F7-B1B5-4877-A166-F565C86E1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016" y="5531371"/>
            <a:ext cx="1843380" cy="675906"/>
          </a:xfrm>
          <a:prstGeom prst="rect">
            <a:avLst/>
          </a:prstGeom>
        </p:spPr>
      </p:pic>
      <p:pic>
        <p:nvPicPr>
          <p:cNvPr id="7" name="Imagen 6" descr="Logos coes ESPAÑOL RGB-05.png">
            <a:extLst>
              <a:ext uri="{FF2B5EF4-FFF2-40B4-BE49-F238E27FC236}">
                <a16:creationId xmlns:a16="http://schemas.microsoft.com/office/drawing/2014/main" id="{962282C0-3E95-44BF-A2E8-0FB0FA115404}"/>
              </a:ext>
            </a:extLst>
          </p:cNvPr>
          <p:cNvPicPr>
            <a:picLocks noChangeAspect="1"/>
          </p:cNvPicPr>
          <p:nvPr/>
        </p:nvPicPr>
        <p:blipFill rotWithShape="1">
          <a:blip r:embed="rId4">
            <a:extLst>
              <a:ext uri="{28A0092B-C50C-407E-A947-70E740481C1C}">
                <a14:useLocalDpi xmlns:a14="http://schemas.microsoft.com/office/drawing/2010/main" val="0"/>
              </a:ext>
            </a:extLst>
          </a:blip>
          <a:srcRect l="4775" t="9041" r="5137" b="7212"/>
          <a:stretch/>
        </p:blipFill>
        <p:spPr>
          <a:xfrm>
            <a:off x="3649211" y="1798753"/>
            <a:ext cx="4874004" cy="2236352"/>
          </a:xfrm>
          <a:prstGeom prst="rect">
            <a:avLst/>
          </a:prstGeom>
        </p:spPr>
      </p:pic>
    </p:spTree>
    <p:extLst>
      <p:ext uri="{BB962C8B-B14F-4D97-AF65-F5344CB8AC3E}">
        <p14:creationId xmlns:p14="http://schemas.microsoft.com/office/powerpoint/2010/main" val="800585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Experiencias internacionales estudiadas</a:t>
            </a:r>
            <a:endParaRPr lang="es-CL" sz="4000" dirty="0"/>
          </a:p>
        </p:txBody>
      </p:sp>
      <p:sp>
        <p:nvSpPr>
          <p:cNvPr id="3" name="Marcador de texto 2">
            <a:extLst>
              <a:ext uri="{FF2B5EF4-FFF2-40B4-BE49-F238E27FC236}">
                <a16:creationId xmlns:a16="http://schemas.microsoft.com/office/drawing/2014/main" id="{F496448E-53C9-440D-812E-D3EA8206142E}"/>
              </a:ext>
            </a:extLst>
          </p:cNvPr>
          <p:cNvSpPr>
            <a:spLocks noGrp="1"/>
          </p:cNvSpPr>
          <p:nvPr>
            <p:ph type="body" idx="1"/>
          </p:nvPr>
        </p:nvSpPr>
        <p:spPr>
          <a:xfrm>
            <a:off x="3751953" y="1169716"/>
            <a:ext cx="5157787" cy="823912"/>
          </a:xfrm>
        </p:spPr>
        <p:txBody>
          <a:bodyPr/>
          <a:lstStyle/>
          <a:p>
            <a:pPr algn="ctr"/>
            <a:r>
              <a:rPr lang="es-CL" dirty="0" err="1"/>
              <a:t>ECOsociAL</a:t>
            </a:r>
            <a:endParaRPr lang="es-CL" dirty="0"/>
          </a:p>
        </p:txBody>
      </p:sp>
      <p:sp>
        <p:nvSpPr>
          <p:cNvPr id="2" name="Marcador de contenido 1">
            <a:extLst>
              <a:ext uri="{FF2B5EF4-FFF2-40B4-BE49-F238E27FC236}">
                <a16:creationId xmlns:a16="http://schemas.microsoft.com/office/drawing/2014/main" id="{2A6BD480-CA6E-461B-9CB7-BD53878448DA}"/>
              </a:ext>
            </a:extLst>
          </p:cNvPr>
          <p:cNvSpPr>
            <a:spLocks noGrp="1"/>
          </p:cNvSpPr>
          <p:nvPr>
            <p:ph sz="half" idx="2"/>
          </p:nvPr>
        </p:nvSpPr>
        <p:spPr>
          <a:xfrm>
            <a:off x="3751953" y="2593181"/>
            <a:ext cx="5157787" cy="3684588"/>
          </a:xfrm>
        </p:spPr>
        <p:txBody>
          <a:bodyPr>
            <a:normAutofit/>
          </a:bodyPr>
          <a:lstStyle/>
          <a:p>
            <a:endParaRPr lang="es-ES" dirty="0"/>
          </a:p>
          <a:p>
            <a:endParaRPr lang="es-CL" dirty="0"/>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17" name="Tabla 16">
            <a:extLst>
              <a:ext uri="{FF2B5EF4-FFF2-40B4-BE49-F238E27FC236}">
                <a16:creationId xmlns:a16="http://schemas.microsoft.com/office/drawing/2014/main" id="{1FC4FAB3-A64D-4AFB-9ADC-126DF9767B89}"/>
              </a:ext>
            </a:extLst>
          </p:cNvPr>
          <p:cNvGraphicFramePr>
            <a:graphicFrameLocks noGrp="1"/>
          </p:cNvGraphicFramePr>
          <p:nvPr/>
        </p:nvGraphicFramePr>
        <p:xfrm>
          <a:off x="3356713" y="1989275"/>
          <a:ext cx="6174913" cy="4732200"/>
        </p:xfrm>
        <a:graphic>
          <a:graphicData uri="http://schemas.openxmlformats.org/drawingml/2006/table">
            <a:tbl>
              <a:tblPr firstRow="1">
                <a:tableStyleId>{073A0DAA-6AF3-43AB-8588-CEC1D06C72B9}</a:tableStyleId>
              </a:tblPr>
              <a:tblGrid>
                <a:gridCol w="3592488">
                  <a:extLst>
                    <a:ext uri="{9D8B030D-6E8A-4147-A177-3AD203B41FA5}">
                      <a16:colId xmlns:a16="http://schemas.microsoft.com/office/drawing/2014/main" val="3067988321"/>
                    </a:ext>
                  </a:extLst>
                </a:gridCol>
                <a:gridCol w="2582425">
                  <a:extLst>
                    <a:ext uri="{9D8B030D-6E8A-4147-A177-3AD203B41FA5}">
                      <a16:colId xmlns:a16="http://schemas.microsoft.com/office/drawing/2014/main" val="1566692392"/>
                    </a:ext>
                  </a:extLst>
                </a:gridCol>
              </a:tblGrid>
              <a:tr h="61403">
                <a:tc>
                  <a:txBody>
                    <a:bodyPr/>
                    <a:lstStyle/>
                    <a:p>
                      <a:pPr algn="ctr" fontAlgn="ctr"/>
                      <a:r>
                        <a:rPr lang="es-CL" sz="900" u="none" strike="noStrike">
                          <a:effectLst/>
                        </a:rPr>
                        <a:t>Subdimensión</a:t>
                      </a:r>
                      <a:endParaRPr lang="es-CL" sz="900" b="1" i="0" u="none" strike="noStrike">
                        <a:solidFill>
                          <a:srgbClr val="000000"/>
                        </a:solidFill>
                        <a:effectLst/>
                        <a:latin typeface="Calibri" panose="020F0502020204030204" pitchFamily="34" charset="0"/>
                      </a:endParaRPr>
                    </a:p>
                  </a:txBody>
                  <a:tcPr marL="6435" marR="6435" marT="6435" marB="0" anchor="ctr"/>
                </a:tc>
                <a:tc>
                  <a:txBody>
                    <a:bodyPr/>
                    <a:lstStyle/>
                    <a:p>
                      <a:pPr algn="ctr" fontAlgn="ctr"/>
                      <a:r>
                        <a:rPr lang="es-CL" sz="900" u="none" strike="noStrike">
                          <a:effectLst/>
                        </a:rPr>
                        <a:t>Variable</a:t>
                      </a:r>
                      <a:endParaRPr lang="es-CL" sz="900" b="1"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925724226"/>
                  </a:ext>
                </a:extLst>
              </a:tr>
              <a:tr h="128700">
                <a:tc>
                  <a:txBody>
                    <a:bodyPr/>
                    <a:lstStyle/>
                    <a:p>
                      <a:pPr algn="ctr" fontAlgn="ctr"/>
                      <a:r>
                        <a:rPr lang="es-CL" sz="900" u="none" strike="noStrike">
                          <a:effectLst/>
                        </a:rPr>
                        <a:t>Confianza social</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dirty="0">
                          <a:effectLst/>
                        </a:rPr>
                        <a:t>Confianza social</a:t>
                      </a:r>
                      <a:endParaRPr lang="es-CL" sz="900" b="0" i="0" u="none" strike="noStrike" dirty="0">
                        <a:solidFill>
                          <a:srgbClr val="000000"/>
                        </a:solidFill>
                        <a:effectLst/>
                        <a:latin typeface="LMRoman10-Regular"/>
                      </a:endParaRPr>
                    </a:p>
                  </a:txBody>
                  <a:tcPr marL="6435" marR="6435" marT="6435" marB="0" anchor="ctr"/>
                </a:tc>
                <a:extLst>
                  <a:ext uri="{0D108BD9-81ED-4DB2-BD59-A6C34878D82A}">
                    <a16:rowId xmlns:a16="http://schemas.microsoft.com/office/drawing/2014/main" val="1297560672"/>
                  </a:ext>
                </a:extLst>
              </a:tr>
              <a:tr h="128700">
                <a:tc rowSpan="2">
                  <a:txBody>
                    <a:bodyPr/>
                    <a:lstStyle/>
                    <a:p>
                      <a:pPr algn="ctr" fontAlgn="ctr"/>
                      <a:r>
                        <a:rPr lang="es-CL" sz="900" u="none" strike="noStrike">
                          <a:effectLst/>
                        </a:rPr>
                        <a:t>Solidaridad familiar</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Apego familiar</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3507932515"/>
                  </a:ext>
                </a:extLst>
              </a:tr>
              <a:tr h="128700">
                <a:tc vMerge="1">
                  <a:txBody>
                    <a:bodyPr/>
                    <a:lstStyle/>
                    <a:p>
                      <a:endParaRPr lang="es-CL"/>
                    </a:p>
                  </a:txBody>
                  <a:tcPr/>
                </a:tc>
                <a:tc>
                  <a:txBody>
                    <a:bodyPr/>
                    <a:lstStyle/>
                    <a:p>
                      <a:pPr algn="ctr" fontAlgn="ctr"/>
                      <a:r>
                        <a:rPr lang="es-CL" sz="900" u="none" strike="noStrike">
                          <a:effectLst/>
                        </a:rPr>
                        <a:t>Solidaridad intergeneracional</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434998312"/>
                  </a:ext>
                </a:extLst>
              </a:tr>
              <a:tr h="128700">
                <a:tc rowSpan="2">
                  <a:txBody>
                    <a:bodyPr/>
                    <a:lstStyle/>
                    <a:p>
                      <a:pPr algn="ctr" fontAlgn="ctr"/>
                      <a:r>
                        <a:rPr lang="es-ES" sz="900" u="none" strike="noStrike">
                          <a:effectLst/>
                        </a:rPr>
                        <a:t>Relaciones de amistad, vecindad y asociatividad</a:t>
                      </a:r>
                      <a:endParaRPr lang="es-ES"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Asociatividad </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2985042570"/>
                  </a:ext>
                </a:extLst>
              </a:tr>
              <a:tr h="128700">
                <a:tc vMerge="1">
                  <a:txBody>
                    <a:bodyPr/>
                    <a:lstStyle/>
                    <a:p>
                      <a:endParaRPr lang="es-CL"/>
                    </a:p>
                  </a:txBody>
                  <a:tcPr/>
                </a:tc>
                <a:tc>
                  <a:txBody>
                    <a:bodyPr/>
                    <a:lstStyle/>
                    <a:p>
                      <a:pPr algn="ctr" fontAlgn="ctr"/>
                      <a:r>
                        <a:rPr lang="es-CL" sz="900" u="none" strike="noStrike">
                          <a:effectLst/>
                        </a:rPr>
                        <a:t>….</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123315645"/>
                  </a:ext>
                </a:extLst>
              </a:tr>
              <a:tr h="232947">
                <a:tc rowSpan="3">
                  <a:txBody>
                    <a:bodyPr/>
                    <a:lstStyle/>
                    <a:p>
                      <a:pPr algn="ctr" fontAlgn="ctr"/>
                      <a:r>
                        <a:rPr lang="es-CL" sz="900" u="none" strike="noStrike">
                          <a:effectLst/>
                        </a:rPr>
                        <a:t>Tolerancia y discriminación</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ES" sz="900" u="none" strike="noStrike">
                          <a:effectLst/>
                        </a:rPr>
                        <a:t>Sentimiento de exclusión  (integración comunidad próxima) </a:t>
                      </a:r>
                      <a:endParaRPr lang="es-ES"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226298901"/>
                  </a:ext>
                </a:extLst>
              </a:tr>
              <a:tr h="128700">
                <a:tc vMerge="1">
                  <a:txBody>
                    <a:bodyPr/>
                    <a:lstStyle/>
                    <a:p>
                      <a:endParaRPr lang="es-CL"/>
                    </a:p>
                  </a:txBody>
                  <a:tcPr/>
                </a:tc>
                <a:tc>
                  <a:txBody>
                    <a:bodyPr/>
                    <a:lstStyle/>
                    <a:p>
                      <a:pPr algn="ctr" fontAlgn="ctr"/>
                      <a:r>
                        <a:rPr lang="es-CL" sz="900" u="none" strike="noStrike">
                          <a:effectLst/>
                        </a:rPr>
                        <a:t>Segregación residencial</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2030653339"/>
                  </a:ext>
                </a:extLst>
              </a:tr>
              <a:tr h="128700">
                <a:tc vMerge="1">
                  <a:txBody>
                    <a:bodyPr/>
                    <a:lstStyle/>
                    <a:p>
                      <a:endParaRPr lang="es-CL"/>
                    </a:p>
                  </a:txBody>
                  <a:tcPr/>
                </a:tc>
                <a:tc>
                  <a:txBody>
                    <a:bodyPr/>
                    <a:lstStyle/>
                    <a:p>
                      <a:pPr algn="ctr" fontAlgn="ctr"/>
                      <a:r>
                        <a:rPr lang="es-CL" sz="900" u="none" strike="noStrike">
                          <a:effectLst/>
                        </a:rPr>
                        <a:t>…</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4009837270"/>
                  </a:ext>
                </a:extLst>
              </a:tr>
              <a:tr h="128700">
                <a:tc rowSpan="3">
                  <a:txBody>
                    <a:bodyPr/>
                    <a:lstStyle/>
                    <a:p>
                      <a:pPr algn="ctr" fontAlgn="ctr"/>
                      <a:r>
                        <a:rPr lang="es-ES" sz="900" u="none" strike="noStrike">
                          <a:effectLst/>
                        </a:rPr>
                        <a:t>Calidad de la vida de barrio, temor y victimización</a:t>
                      </a:r>
                      <a:endParaRPr lang="es-ES" sz="900" b="0" i="0" u="none" strike="noStrike">
                        <a:solidFill>
                          <a:srgbClr val="000000"/>
                        </a:solidFill>
                        <a:effectLst/>
                        <a:latin typeface="LMRoman10-Regular"/>
                      </a:endParaRPr>
                    </a:p>
                  </a:txBody>
                  <a:tcPr marL="6435" marR="6435" marT="6435" marB="0" anchor="ctr"/>
                </a:tc>
                <a:tc>
                  <a:txBody>
                    <a:bodyPr/>
                    <a:lstStyle/>
                    <a:p>
                      <a:pPr algn="ctr" fontAlgn="ctr"/>
                      <a:r>
                        <a:rPr lang="es-ES" sz="900" u="none" strike="noStrike">
                          <a:effectLst/>
                        </a:rPr>
                        <a:t>Calidad de vida en el barrio </a:t>
                      </a:r>
                      <a:endParaRPr lang="es-ES"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50787325"/>
                  </a:ext>
                </a:extLst>
              </a:tr>
              <a:tr h="128700">
                <a:tc vMerge="1">
                  <a:txBody>
                    <a:bodyPr/>
                    <a:lstStyle/>
                    <a:p>
                      <a:endParaRPr lang="es-CL"/>
                    </a:p>
                  </a:txBody>
                  <a:tcPr/>
                </a:tc>
                <a:tc>
                  <a:txBody>
                    <a:bodyPr/>
                    <a:lstStyle/>
                    <a:p>
                      <a:pPr algn="ctr" fontAlgn="ctr"/>
                      <a:r>
                        <a:rPr lang="es-CL" sz="900" u="none" strike="noStrike">
                          <a:effectLst/>
                        </a:rPr>
                        <a:t>Victimización</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3932006858"/>
                  </a:ext>
                </a:extLst>
              </a:tr>
              <a:tr h="128700">
                <a:tc vMerge="1">
                  <a:txBody>
                    <a:bodyPr/>
                    <a:lstStyle/>
                    <a:p>
                      <a:endParaRPr lang="es-CL"/>
                    </a:p>
                  </a:txBody>
                  <a:tcPr/>
                </a:tc>
                <a:tc>
                  <a:txBody>
                    <a:bodyPr/>
                    <a:lstStyle/>
                    <a:p>
                      <a:pPr algn="ctr" fontAlgn="ctr"/>
                      <a:r>
                        <a:rPr lang="es-CL" sz="900" u="none" strike="noStrike">
                          <a:effectLst/>
                        </a:rPr>
                        <a:t>Temor </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409406755"/>
                  </a:ext>
                </a:extLst>
              </a:tr>
              <a:tr h="128700">
                <a:tc rowSpan="2">
                  <a:txBody>
                    <a:bodyPr/>
                    <a:lstStyle/>
                    <a:p>
                      <a:pPr algn="ctr" fontAlgn="ctr"/>
                      <a:r>
                        <a:rPr lang="es-CL" sz="900" u="none" strike="noStrike">
                          <a:effectLst/>
                        </a:rPr>
                        <a:t>Democracia y derechos</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ES" sz="900" u="none" strike="noStrike">
                          <a:effectLst/>
                        </a:rPr>
                        <a:t>Calidad de la integración institucional</a:t>
                      </a:r>
                      <a:endParaRPr lang="es-ES"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2511332662"/>
                  </a:ext>
                </a:extLst>
              </a:tr>
              <a:tr h="128700">
                <a:tc vMerge="1">
                  <a:txBody>
                    <a:bodyPr/>
                    <a:lstStyle/>
                    <a:p>
                      <a:endParaRPr lang="es-CL"/>
                    </a:p>
                  </a:txBody>
                  <a:tcPr/>
                </a:tc>
                <a:tc>
                  <a:txBody>
                    <a:bodyPr/>
                    <a:lstStyle/>
                    <a:p>
                      <a:pPr algn="ctr" fontAlgn="ctr"/>
                      <a:r>
                        <a:rPr lang="es-CL" sz="900" u="none" strike="noStrike">
                          <a:effectLst/>
                        </a:rPr>
                        <a:t>Lealtad a la democracia</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4201636407"/>
                  </a:ext>
                </a:extLst>
              </a:tr>
              <a:tr h="128700">
                <a:tc rowSpan="2">
                  <a:txBody>
                    <a:bodyPr/>
                    <a:lstStyle/>
                    <a:p>
                      <a:pPr algn="ctr" fontAlgn="ctr"/>
                      <a:r>
                        <a:rPr lang="es-CL" sz="900" u="none" strike="noStrike">
                          <a:effectLst/>
                        </a:rPr>
                        <a:t>Confianza en instituciones</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Confianza en instituciones</a:t>
                      </a:r>
                      <a:endParaRPr lang="es-CL" sz="900" b="0" i="0" u="none" strike="noStrike">
                        <a:solidFill>
                          <a:srgbClr val="000000"/>
                        </a:solidFill>
                        <a:effectLst/>
                        <a:latin typeface="LMRoman10-Regular"/>
                      </a:endParaRPr>
                    </a:p>
                  </a:txBody>
                  <a:tcPr marL="6435" marR="6435" marT="6435" marB="0" anchor="ctr"/>
                </a:tc>
                <a:extLst>
                  <a:ext uri="{0D108BD9-81ED-4DB2-BD59-A6C34878D82A}">
                    <a16:rowId xmlns:a16="http://schemas.microsoft.com/office/drawing/2014/main" val="3942239551"/>
                  </a:ext>
                </a:extLst>
              </a:tr>
              <a:tr h="128700">
                <a:tc vMerge="1">
                  <a:txBody>
                    <a:bodyPr/>
                    <a:lstStyle/>
                    <a:p>
                      <a:endParaRPr lang="es-CL"/>
                    </a:p>
                  </a:txBody>
                  <a:tcPr/>
                </a:tc>
                <a:tc>
                  <a:txBody>
                    <a:bodyPr/>
                    <a:lstStyle/>
                    <a:p>
                      <a:pPr algn="ctr" fontAlgn="ctr"/>
                      <a:r>
                        <a:rPr lang="es-CL" sz="900" u="none" strike="noStrike">
                          <a:effectLst/>
                        </a:rPr>
                        <a:t>Confianza en autoridades</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512269527"/>
                  </a:ext>
                </a:extLst>
              </a:tr>
              <a:tr h="128700">
                <a:tc rowSpan="2">
                  <a:txBody>
                    <a:bodyPr/>
                    <a:lstStyle/>
                    <a:p>
                      <a:pPr algn="ctr" fontAlgn="ctr"/>
                      <a:r>
                        <a:rPr lang="es-CL" sz="900" u="none" strike="noStrike">
                          <a:effectLst/>
                        </a:rPr>
                        <a:t>Violencia y riesgo político</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Riesgo político observado</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3718665206"/>
                  </a:ext>
                </a:extLst>
              </a:tr>
              <a:tr h="128700">
                <a:tc vMerge="1">
                  <a:txBody>
                    <a:bodyPr/>
                    <a:lstStyle/>
                    <a:p>
                      <a:endParaRPr lang="es-CL"/>
                    </a:p>
                  </a:txBody>
                  <a:tcPr/>
                </a:tc>
                <a:tc>
                  <a:txBody>
                    <a:bodyPr/>
                    <a:lstStyle/>
                    <a:p>
                      <a:pPr algn="ctr" fontAlgn="ctr"/>
                      <a:r>
                        <a:rPr lang="es-CL" sz="900" u="none" strike="noStrike">
                          <a:effectLst/>
                        </a:rPr>
                        <a:t>Legitimación de la violencia</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2852769161"/>
                  </a:ext>
                </a:extLst>
              </a:tr>
              <a:tr h="128700">
                <a:tc>
                  <a:txBody>
                    <a:bodyPr/>
                    <a:lstStyle/>
                    <a:p>
                      <a:pPr algn="ctr" fontAlgn="ctr"/>
                      <a:r>
                        <a:rPr lang="es-CL" sz="900" u="none" strike="noStrike">
                          <a:effectLst/>
                        </a:rPr>
                        <a:t>Distancia con autoridades</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Polarización política</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742480066"/>
                  </a:ext>
                </a:extLst>
              </a:tr>
              <a:tr h="128700">
                <a:tc rowSpan="2">
                  <a:txBody>
                    <a:bodyPr/>
                    <a:lstStyle/>
                    <a:p>
                      <a:pPr algn="ctr" fontAlgn="ctr"/>
                      <a:r>
                        <a:rPr lang="es-CL" sz="900" u="none" strike="noStrike">
                          <a:effectLst/>
                        </a:rPr>
                        <a:t>Adhesión a la nación</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Vínculo con la nación</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74642604"/>
                  </a:ext>
                </a:extLst>
              </a:tr>
              <a:tr h="128700">
                <a:tc vMerge="1">
                  <a:txBody>
                    <a:bodyPr/>
                    <a:lstStyle/>
                    <a:p>
                      <a:endParaRPr lang="es-CL"/>
                    </a:p>
                  </a:txBody>
                  <a:tcPr/>
                </a:tc>
                <a:tc>
                  <a:txBody>
                    <a:bodyPr/>
                    <a:lstStyle/>
                    <a:p>
                      <a:pPr algn="ctr" fontAlgn="ctr"/>
                      <a:r>
                        <a:rPr lang="es-CL" sz="900" u="none" strike="noStrike">
                          <a:effectLst/>
                        </a:rPr>
                        <a:t>Identificación</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894349925"/>
                  </a:ext>
                </a:extLst>
              </a:tr>
              <a:tr h="128700">
                <a:tc rowSpan="2">
                  <a:txBody>
                    <a:bodyPr/>
                    <a:lstStyle/>
                    <a:p>
                      <a:pPr algn="ctr" fontAlgn="ctr"/>
                      <a:r>
                        <a:rPr lang="es-CL" sz="900" u="none" strike="noStrike">
                          <a:effectLst/>
                        </a:rPr>
                        <a:t>Percepción de oportunidades</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Percepción de oportunidades educativas</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3403382448"/>
                  </a:ext>
                </a:extLst>
              </a:tr>
              <a:tr h="128700">
                <a:tc vMerge="1">
                  <a:txBody>
                    <a:bodyPr/>
                    <a:lstStyle/>
                    <a:p>
                      <a:endParaRPr lang="es-CL"/>
                    </a:p>
                  </a:txBody>
                  <a:tcPr/>
                </a:tc>
                <a:tc>
                  <a:txBody>
                    <a:bodyPr/>
                    <a:lstStyle/>
                    <a:p>
                      <a:pPr algn="ctr" fontAlgn="ctr"/>
                      <a:r>
                        <a:rPr lang="es-ES" sz="900" u="none" strike="noStrike">
                          <a:effectLst/>
                        </a:rPr>
                        <a:t>Percepción de oportunidades de bienestar</a:t>
                      </a:r>
                      <a:endParaRPr lang="es-ES"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852715126"/>
                  </a:ext>
                </a:extLst>
              </a:tr>
              <a:tr h="128700">
                <a:tc>
                  <a:txBody>
                    <a:bodyPr/>
                    <a:lstStyle/>
                    <a:p>
                      <a:pPr algn="ctr" fontAlgn="ctr"/>
                      <a:r>
                        <a:rPr lang="es-CL" sz="900" u="none" strike="noStrike">
                          <a:effectLst/>
                        </a:rPr>
                        <a:t>Identificación socioeconómica</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Identificación socioeconómica</a:t>
                      </a:r>
                      <a:endParaRPr lang="es-CL" sz="900" b="0" i="0" u="none" strike="noStrike">
                        <a:solidFill>
                          <a:srgbClr val="000000"/>
                        </a:solidFill>
                        <a:effectLst/>
                        <a:latin typeface="LMRoman10-Regular"/>
                      </a:endParaRPr>
                    </a:p>
                  </a:txBody>
                  <a:tcPr marL="6435" marR="6435" marT="6435" marB="0" anchor="ctr"/>
                </a:tc>
                <a:extLst>
                  <a:ext uri="{0D108BD9-81ED-4DB2-BD59-A6C34878D82A}">
                    <a16:rowId xmlns:a16="http://schemas.microsoft.com/office/drawing/2014/main" val="3793876421"/>
                  </a:ext>
                </a:extLst>
              </a:tr>
              <a:tr h="128700">
                <a:tc rowSpan="2">
                  <a:txBody>
                    <a:bodyPr/>
                    <a:lstStyle/>
                    <a:p>
                      <a:pPr algn="ctr" fontAlgn="ctr"/>
                      <a:r>
                        <a:rPr lang="es-CL" sz="900" u="none" strike="noStrike">
                          <a:effectLst/>
                        </a:rPr>
                        <a:t>Oportunidades y vulnerabilidad</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Oportunidades</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3090642258"/>
                  </a:ext>
                </a:extLst>
              </a:tr>
              <a:tr h="128700">
                <a:tc vMerge="1">
                  <a:txBody>
                    <a:bodyPr/>
                    <a:lstStyle/>
                    <a:p>
                      <a:endParaRPr lang="es-CL"/>
                    </a:p>
                  </a:txBody>
                  <a:tcPr/>
                </a:tc>
                <a:tc>
                  <a:txBody>
                    <a:bodyPr/>
                    <a:lstStyle/>
                    <a:p>
                      <a:pPr algn="ctr" fontAlgn="ctr"/>
                      <a:r>
                        <a:rPr lang="es-CL" sz="900" u="none" strike="noStrike">
                          <a:effectLst/>
                        </a:rPr>
                        <a:t>Vulnerabilidad</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4256480240"/>
                  </a:ext>
                </a:extLst>
              </a:tr>
              <a:tr h="128700">
                <a:tc rowSpan="2">
                  <a:txBody>
                    <a:bodyPr/>
                    <a:lstStyle/>
                    <a:p>
                      <a:pPr algn="ctr" fontAlgn="ctr"/>
                      <a:r>
                        <a:rPr lang="es-CL" sz="900" u="none" strike="noStrike">
                          <a:effectLst/>
                        </a:rPr>
                        <a:t>Movilidad social</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Movilidad educativa</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383248109"/>
                  </a:ext>
                </a:extLst>
              </a:tr>
              <a:tr h="128700">
                <a:tc vMerge="1">
                  <a:txBody>
                    <a:bodyPr/>
                    <a:lstStyle/>
                    <a:p>
                      <a:endParaRPr lang="es-CL"/>
                    </a:p>
                  </a:txBody>
                  <a:tcPr/>
                </a:tc>
                <a:tc>
                  <a:txBody>
                    <a:bodyPr/>
                    <a:lstStyle/>
                    <a:p>
                      <a:pPr algn="ctr" fontAlgn="ctr"/>
                      <a:r>
                        <a:rPr lang="es-CL" sz="900" u="none" strike="noStrike">
                          <a:effectLst/>
                        </a:rPr>
                        <a:t>Movilidad social</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51389221"/>
                  </a:ext>
                </a:extLst>
              </a:tr>
              <a:tr h="128700">
                <a:tc rowSpan="2">
                  <a:txBody>
                    <a:bodyPr/>
                    <a:lstStyle/>
                    <a:p>
                      <a:pPr algn="ctr" fontAlgn="ctr"/>
                      <a:r>
                        <a:rPr lang="es-CL" sz="900" u="none" strike="noStrike">
                          <a:effectLst/>
                        </a:rPr>
                        <a:t>Legitimación de diferencias socio-económicas</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ES" sz="900" u="none" strike="noStrike">
                          <a:effectLst/>
                        </a:rPr>
                        <a:t>Razón de riqueza (2 adscriptivas y 2 adquisitivas)</a:t>
                      </a:r>
                      <a:endParaRPr lang="es-ES"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3328476236"/>
                  </a:ext>
                </a:extLst>
              </a:tr>
              <a:tr h="128700">
                <a:tc vMerge="1">
                  <a:txBody>
                    <a:bodyPr/>
                    <a:lstStyle/>
                    <a:p>
                      <a:endParaRPr lang="es-CL"/>
                    </a:p>
                  </a:txBody>
                  <a:tcPr/>
                </a:tc>
                <a:tc>
                  <a:txBody>
                    <a:bodyPr/>
                    <a:lstStyle/>
                    <a:p>
                      <a:pPr algn="ctr" fontAlgn="ctr"/>
                      <a:r>
                        <a:rPr lang="es-ES" sz="900" u="none" strike="noStrike">
                          <a:effectLst/>
                        </a:rPr>
                        <a:t>Razón de pobreza  (2 adscriptivas y 2 adquisitivas)</a:t>
                      </a:r>
                      <a:endParaRPr lang="es-ES"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22938778"/>
                  </a:ext>
                </a:extLst>
              </a:tr>
              <a:tr h="128700">
                <a:tc rowSpan="2">
                  <a:txBody>
                    <a:bodyPr/>
                    <a:lstStyle/>
                    <a:p>
                      <a:pPr algn="ctr" fontAlgn="ctr"/>
                      <a:r>
                        <a:rPr lang="es-CL" sz="900" u="none" strike="noStrike">
                          <a:effectLst/>
                        </a:rPr>
                        <a:t>Desigualdad</a:t>
                      </a:r>
                      <a:endParaRPr lang="es-CL" sz="900" b="0" i="0" u="none" strike="noStrike">
                        <a:solidFill>
                          <a:srgbClr val="000000"/>
                        </a:solidFill>
                        <a:effectLst/>
                        <a:latin typeface="LMRoman10-Regular"/>
                      </a:endParaRPr>
                    </a:p>
                  </a:txBody>
                  <a:tcPr marL="6435" marR="6435" marT="6435" marB="0" anchor="ctr"/>
                </a:tc>
                <a:tc>
                  <a:txBody>
                    <a:bodyPr/>
                    <a:lstStyle/>
                    <a:p>
                      <a:pPr algn="ctr" fontAlgn="ctr"/>
                      <a:r>
                        <a:rPr lang="es-CL" sz="900" u="none" strike="noStrike">
                          <a:effectLst/>
                        </a:rPr>
                        <a:t>Mejor sociedad</a:t>
                      </a:r>
                      <a:endParaRPr lang="es-CL" sz="900" b="0" i="0" u="none" strike="noStrike">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1778982442"/>
                  </a:ext>
                </a:extLst>
              </a:tr>
              <a:tr h="128700">
                <a:tc vMerge="1">
                  <a:txBody>
                    <a:bodyPr/>
                    <a:lstStyle/>
                    <a:p>
                      <a:endParaRPr lang="es-CL"/>
                    </a:p>
                  </a:txBody>
                  <a:tcPr/>
                </a:tc>
                <a:tc>
                  <a:txBody>
                    <a:bodyPr/>
                    <a:lstStyle/>
                    <a:p>
                      <a:pPr algn="ctr" fontAlgn="ctr"/>
                      <a:r>
                        <a:rPr lang="es-CL" sz="900" u="none" strike="noStrike" dirty="0">
                          <a:effectLst/>
                        </a:rPr>
                        <a:t>Rol del Estado</a:t>
                      </a:r>
                      <a:endParaRPr lang="es-CL" sz="900" b="0" i="0" u="none" strike="noStrike" dirty="0">
                        <a:solidFill>
                          <a:srgbClr val="000000"/>
                        </a:solidFill>
                        <a:effectLst/>
                        <a:latin typeface="Calibri" panose="020F0502020204030204" pitchFamily="34" charset="0"/>
                      </a:endParaRPr>
                    </a:p>
                  </a:txBody>
                  <a:tcPr marL="6435" marR="6435" marT="6435" marB="0" anchor="ctr"/>
                </a:tc>
                <a:extLst>
                  <a:ext uri="{0D108BD9-81ED-4DB2-BD59-A6C34878D82A}">
                    <a16:rowId xmlns:a16="http://schemas.microsoft.com/office/drawing/2014/main" val="30588901"/>
                  </a:ext>
                </a:extLst>
              </a:tr>
            </a:tbl>
          </a:graphicData>
        </a:graphic>
      </p:graphicFrame>
    </p:spTree>
    <p:extLst>
      <p:ext uri="{BB962C8B-B14F-4D97-AF65-F5344CB8AC3E}">
        <p14:creationId xmlns:p14="http://schemas.microsoft.com/office/powerpoint/2010/main" val="60522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pPr algn="ctr"/>
            <a:r>
              <a:rPr lang="es-CL" altLang="en-US" sz="4800" b="1" cap="small" dirty="0"/>
              <a:t>Estudio Longitudinal Social de Chile</a:t>
            </a:r>
            <a:endParaRPr lang="es-CL" sz="4800" dirty="0"/>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13" name="Imagen 12">
            <a:extLst>
              <a:ext uri="{FF2B5EF4-FFF2-40B4-BE49-F238E27FC236}">
                <a16:creationId xmlns:a16="http://schemas.microsoft.com/office/drawing/2014/main" id="{5FDBCF45-B186-457B-811F-D4BC5D53E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384" y="4634704"/>
            <a:ext cx="4977208" cy="1445309"/>
          </a:xfrm>
          <a:prstGeom prst="rect">
            <a:avLst/>
          </a:prstGeom>
        </p:spPr>
      </p:pic>
    </p:spTree>
    <p:extLst>
      <p:ext uri="{BB962C8B-B14F-4D97-AF65-F5344CB8AC3E}">
        <p14:creationId xmlns:p14="http://schemas.microsoft.com/office/powerpoint/2010/main" val="4003054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E7C2F-2E22-4AAD-857A-CFF223D9AA3D}"/>
              </a:ext>
            </a:extLst>
          </p:cNvPr>
          <p:cNvSpPr>
            <a:spLocks noGrp="1"/>
          </p:cNvSpPr>
          <p:nvPr>
            <p:ph type="title"/>
          </p:nvPr>
        </p:nvSpPr>
        <p:spPr/>
        <p:txBody>
          <a:bodyPr/>
          <a:lstStyle/>
          <a:p>
            <a:r>
              <a:rPr lang="es-CL" sz="4000" b="1" cap="small" dirty="0">
                <a:latin typeface="Arial Nova Cond" panose="020B0506020202020204" pitchFamily="34" charset="0"/>
              </a:rPr>
              <a:t>Encuesta ELSOC</a:t>
            </a:r>
            <a:br>
              <a:rPr lang="es-CL" dirty="0">
                <a:latin typeface="Arial Nova Cond" panose="020B0506020202020204" pitchFamily="34" charset="0"/>
              </a:rPr>
            </a:br>
            <a:r>
              <a:rPr lang="es-CL" sz="2400" dirty="0">
                <a:latin typeface="Arial Nova Cond" panose="020B0506020202020204" pitchFamily="34" charset="0"/>
              </a:rPr>
              <a:t>Propósito del estudio</a:t>
            </a:r>
            <a:endParaRPr lang="es-CL" dirty="0">
              <a:latin typeface="Arial Nova Cond" panose="020B0506020202020204" pitchFamily="34" charset="0"/>
            </a:endParaRPr>
          </a:p>
        </p:txBody>
      </p:sp>
      <p:sp>
        <p:nvSpPr>
          <p:cNvPr id="3" name="Marcador de contenido 2">
            <a:extLst>
              <a:ext uri="{FF2B5EF4-FFF2-40B4-BE49-F238E27FC236}">
                <a16:creationId xmlns:a16="http://schemas.microsoft.com/office/drawing/2014/main" id="{54C8970C-BB87-416D-A2A6-4F14A09A208B}"/>
              </a:ext>
            </a:extLst>
          </p:cNvPr>
          <p:cNvSpPr>
            <a:spLocks noGrp="1"/>
          </p:cNvSpPr>
          <p:nvPr>
            <p:ph sz="half" idx="1"/>
          </p:nvPr>
        </p:nvSpPr>
        <p:spPr/>
        <p:txBody>
          <a:bodyPr anchor="ctr">
            <a:normAutofit/>
          </a:bodyPr>
          <a:lstStyle/>
          <a:p>
            <a:pPr algn="just"/>
            <a:r>
              <a:rPr lang="es-ES" sz="2000" spc="-30" dirty="0">
                <a:latin typeface="Arial Nova Cond" panose="020B0506020202020204" pitchFamily="34" charset="0"/>
                <a:cs typeface="Tahoma"/>
              </a:rPr>
              <a:t>El Estudio Longitudinal Social de Chile (ELSOC) es una </a:t>
            </a:r>
            <a:r>
              <a:rPr lang="es-ES" sz="2000" b="1" spc="-30" dirty="0">
                <a:latin typeface="Arial Nova Cond" panose="020B0506020202020204" pitchFamily="34" charset="0"/>
                <a:cs typeface="Tahoma"/>
              </a:rPr>
              <a:t>encuesta panel y representativa de la población nacional urbana. </a:t>
            </a:r>
            <a:r>
              <a:rPr lang="es-ES" sz="2000" spc="-30" dirty="0">
                <a:latin typeface="Arial Nova Cond" panose="020B0506020202020204" pitchFamily="34" charset="0"/>
                <a:cs typeface="Tahoma"/>
              </a:rPr>
              <a:t>H</a:t>
            </a:r>
            <a:r>
              <a:rPr lang="es-ES" sz="2000" spc="-55" dirty="0">
                <a:latin typeface="Arial Nova Cond" panose="020B0506020202020204" pitchFamily="34" charset="0"/>
                <a:cs typeface="Tahoma"/>
              </a:rPr>
              <a:t>a </a:t>
            </a:r>
            <a:r>
              <a:rPr lang="es-ES" sz="2000" spc="-45" dirty="0">
                <a:latin typeface="Arial Nova Cond" panose="020B0506020202020204" pitchFamily="34" charset="0"/>
                <a:cs typeface="Tahoma"/>
              </a:rPr>
              <a:t>sido </a:t>
            </a:r>
            <a:r>
              <a:rPr lang="es-ES" sz="2000" spc="-114" dirty="0">
                <a:latin typeface="Arial Nova Cond" panose="020B0506020202020204" pitchFamily="34" charset="0"/>
                <a:cs typeface="Tahoma"/>
              </a:rPr>
              <a:t>diseñado </a:t>
            </a:r>
            <a:r>
              <a:rPr lang="es-ES" sz="2000" spc="-55" dirty="0">
                <a:latin typeface="Arial Nova Cond" panose="020B0506020202020204" pitchFamily="34" charset="0"/>
                <a:cs typeface="Tahoma"/>
              </a:rPr>
              <a:t>para  </a:t>
            </a:r>
            <a:r>
              <a:rPr lang="es-ES" sz="2000" spc="-50" dirty="0">
                <a:latin typeface="Arial Nova Cond" panose="020B0506020202020204" pitchFamily="34" charset="0"/>
                <a:cs typeface="Tahoma"/>
              </a:rPr>
              <a:t>evaluar </a:t>
            </a:r>
            <a:r>
              <a:rPr lang="es-ES" sz="2000" b="1" spc="-125" dirty="0">
                <a:latin typeface="Arial Nova Cond" panose="020B0506020202020204" pitchFamily="34" charset="0"/>
                <a:cs typeface="Arial"/>
              </a:rPr>
              <a:t>cómo </a:t>
            </a:r>
            <a:r>
              <a:rPr lang="es-ES" sz="2000" b="1" spc="-55" dirty="0">
                <a:latin typeface="Arial Nova Cond" panose="020B0506020202020204" pitchFamily="34" charset="0"/>
                <a:cs typeface="Arial"/>
              </a:rPr>
              <a:t>piensan, </a:t>
            </a:r>
            <a:r>
              <a:rPr lang="es-ES" sz="2000" b="1" spc="-50" dirty="0">
                <a:latin typeface="Arial Nova Cond" panose="020B0506020202020204" pitchFamily="34" charset="0"/>
                <a:cs typeface="Arial"/>
              </a:rPr>
              <a:t>sienten </a:t>
            </a:r>
            <a:r>
              <a:rPr lang="es-ES" sz="2000" b="1" spc="-70" dirty="0">
                <a:latin typeface="Arial Nova Cond" panose="020B0506020202020204" pitchFamily="34" charset="0"/>
                <a:cs typeface="Arial"/>
              </a:rPr>
              <a:t>y </a:t>
            </a:r>
            <a:r>
              <a:rPr lang="es-ES" sz="2000" b="1" spc="-105" dirty="0">
                <a:latin typeface="Arial Nova Cond" panose="020B0506020202020204" pitchFamily="34" charset="0"/>
                <a:cs typeface="Arial"/>
              </a:rPr>
              <a:t>se </a:t>
            </a:r>
            <a:r>
              <a:rPr lang="es-ES" sz="2000" b="1" spc="-45" dirty="0">
                <a:latin typeface="Arial Nova Cond" panose="020B0506020202020204" pitchFamily="34" charset="0"/>
                <a:cs typeface="Arial"/>
              </a:rPr>
              <a:t>comportan </a:t>
            </a:r>
            <a:r>
              <a:rPr lang="es-ES" sz="2000" b="1" spc="-85" dirty="0">
                <a:latin typeface="Arial Nova Cond" panose="020B0506020202020204" pitchFamily="34" charset="0"/>
                <a:cs typeface="Arial"/>
              </a:rPr>
              <a:t>casi </a:t>
            </a:r>
            <a:r>
              <a:rPr lang="es-ES" sz="2000" b="1" spc="-15" dirty="0">
                <a:latin typeface="Arial Nova Cond" panose="020B0506020202020204" pitchFamily="34" charset="0"/>
                <a:cs typeface="Arial"/>
              </a:rPr>
              <a:t>3000 </a:t>
            </a:r>
            <a:r>
              <a:rPr lang="es-ES" sz="2000" b="1" spc="-70" dirty="0">
                <a:latin typeface="Arial Nova Cond" panose="020B0506020202020204" pitchFamily="34" charset="0"/>
                <a:cs typeface="Arial"/>
              </a:rPr>
              <a:t>chilenos </a:t>
            </a:r>
            <a:r>
              <a:rPr lang="es-ES" sz="2000" b="1" spc="-40" dirty="0">
                <a:latin typeface="Arial Nova Cond" panose="020B0506020202020204" pitchFamily="34" charset="0"/>
                <a:cs typeface="Arial"/>
              </a:rPr>
              <a:t>a </a:t>
            </a:r>
            <a:r>
              <a:rPr lang="es-ES" sz="2000" b="1" spc="-50" dirty="0">
                <a:latin typeface="Arial Nova Cond" panose="020B0506020202020204" pitchFamily="34" charset="0"/>
                <a:cs typeface="Arial"/>
              </a:rPr>
              <a:t>lo </a:t>
            </a:r>
            <a:r>
              <a:rPr lang="es-ES" sz="2000" b="1" spc="-55" dirty="0">
                <a:latin typeface="Arial Nova Cond" panose="020B0506020202020204" pitchFamily="34" charset="0"/>
                <a:cs typeface="Arial"/>
              </a:rPr>
              <a:t>largo </a:t>
            </a:r>
            <a:r>
              <a:rPr lang="es-ES" sz="2000" b="1" spc="-60" dirty="0">
                <a:latin typeface="Arial Nova Cond" panose="020B0506020202020204" pitchFamily="34" charset="0"/>
                <a:cs typeface="Arial"/>
              </a:rPr>
              <a:t>de </a:t>
            </a:r>
            <a:r>
              <a:rPr lang="es-ES" sz="2000" b="1" spc="-55" dirty="0">
                <a:latin typeface="Arial Nova Cond" panose="020B0506020202020204" pitchFamily="34" charset="0"/>
                <a:cs typeface="Arial"/>
              </a:rPr>
              <a:t>una </a:t>
            </a:r>
            <a:r>
              <a:rPr lang="es-ES" sz="2000" b="1" spc="-95" dirty="0">
                <a:latin typeface="Arial Nova Cond" panose="020B0506020202020204" pitchFamily="34" charset="0"/>
                <a:cs typeface="Arial"/>
              </a:rPr>
              <a:t>década</a:t>
            </a:r>
            <a:endParaRPr lang="es-ES" sz="2000" spc="-30" dirty="0">
              <a:latin typeface="Arial Nova Cond" panose="020B0506020202020204" pitchFamily="34" charset="0"/>
              <a:cs typeface="Tahoma"/>
            </a:endParaRPr>
          </a:p>
          <a:p>
            <a:pPr algn="just"/>
            <a:r>
              <a:rPr lang="es-ES" sz="2000" spc="-30" dirty="0">
                <a:latin typeface="Arial Nova Cond" panose="020B0506020202020204" pitchFamily="34" charset="0"/>
                <a:cs typeface="Tahoma"/>
              </a:rPr>
              <a:t>Entre otros temas, se busca analizar la percepción que tienen las personas acerca del barrio o la comunidad en que habitan; las formas que adopta la participación ciudadana y la actividad política formal, las actitudes hacia la democracia, las conductas </a:t>
            </a:r>
            <a:r>
              <a:rPr lang="es-ES" sz="2000" spc="-30" dirty="0" err="1">
                <a:latin typeface="Arial Nova Cond" panose="020B0506020202020204" pitchFamily="34" charset="0"/>
                <a:cs typeface="Tahoma"/>
              </a:rPr>
              <a:t>pro-sociales</a:t>
            </a:r>
            <a:r>
              <a:rPr lang="es-ES" sz="2000" spc="-30" dirty="0">
                <a:latin typeface="Arial Nova Cond" panose="020B0506020202020204" pitchFamily="34" charset="0"/>
                <a:cs typeface="Tahoma"/>
              </a:rPr>
              <a:t>, las actitudes hacia los inmigrantes, desigualdad económica, empleo, caracterización socioeconómica, entre otros</a:t>
            </a:r>
          </a:p>
        </p:txBody>
      </p:sp>
      <p:pic>
        <p:nvPicPr>
          <p:cNvPr id="12" name="Marcador de contenido 11">
            <a:extLst>
              <a:ext uri="{FF2B5EF4-FFF2-40B4-BE49-F238E27FC236}">
                <a16:creationId xmlns:a16="http://schemas.microsoft.com/office/drawing/2014/main" id="{F5C610BB-5B62-43EB-B648-8973619D3F7E}"/>
              </a:ext>
            </a:extLst>
          </p:cNvPr>
          <p:cNvPicPr>
            <a:picLocks noGrp="1" noChangeAspect="1"/>
          </p:cNvPicPr>
          <p:nvPr>
            <p:ph sz="half" idx="2"/>
          </p:nvPr>
        </p:nvPicPr>
        <p:blipFill>
          <a:blip r:embed="rId2"/>
          <a:stretch>
            <a:fillRect/>
          </a:stretch>
        </p:blipFill>
        <p:spPr>
          <a:xfrm>
            <a:off x="6172200" y="2295785"/>
            <a:ext cx="5181600" cy="2917532"/>
          </a:xfrm>
          <a:prstGeom prst="rect">
            <a:avLst/>
          </a:prstGeom>
        </p:spPr>
      </p:pic>
      <p:grpSp>
        <p:nvGrpSpPr>
          <p:cNvPr id="5" name="Agrupar 3">
            <a:extLst>
              <a:ext uri="{FF2B5EF4-FFF2-40B4-BE49-F238E27FC236}">
                <a16:creationId xmlns:a16="http://schemas.microsoft.com/office/drawing/2014/main" id="{052CC299-D3ED-4EFB-8EEE-98CF735C1038}"/>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028D4BD2-D4C7-4719-B04F-FC6E7369B272}"/>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28A13392-C65E-471E-AC82-C4326ED95B7B}"/>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4425BD99-6C56-4235-A3CA-3730F06BE8BE}"/>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B1900DE9-4D2C-4560-A50C-595A29668771}"/>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0" name="Imagen 9" descr="iso color.png">
            <a:extLst>
              <a:ext uri="{FF2B5EF4-FFF2-40B4-BE49-F238E27FC236}">
                <a16:creationId xmlns:a16="http://schemas.microsoft.com/office/drawing/2014/main" id="{26B2C3BF-7EB8-48B6-8674-4E34A3E49615}"/>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Tree>
    <p:extLst>
      <p:ext uri="{BB962C8B-B14F-4D97-AF65-F5344CB8AC3E}">
        <p14:creationId xmlns:p14="http://schemas.microsoft.com/office/powerpoint/2010/main" val="338552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E7C2F-2E22-4AAD-857A-CFF223D9AA3D}"/>
              </a:ext>
            </a:extLst>
          </p:cNvPr>
          <p:cNvSpPr>
            <a:spLocks noGrp="1"/>
          </p:cNvSpPr>
          <p:nvPr>
            <p:ph type="title"/>
          </p:nvPr>
        </p:nvSpPr>
        <p:spPr/>
        <p:txBody>
          <a:bodyPr/>
          <a:lstStyle/>
          <a:p>
            <a:r>
              <a:rPr lang="es-CL" sz="4000" b="1" cap="small" dirty="0">
                <a:latin typeface="Arial Nova Cond" panose="020B0506020202020204" pitchFamily="34" charset="0"/>
              </a:rPr>
              <a:t>Encuesta ELSOC</a:t>
            </a:r>
            <a:br>
              <a:rPr lang="es-CL" dirty="0">
                <a:latin typeface="Arial Nova Cond" panose="020B0506020202020204" pitchFamily="34" charset="0"/>
              </a:rPr>
            </a:br>
            <a:r>
              <a:rPr lang="es-CL" sz="2400" dirty="0">
                <a:latin typeface="Arial Nova Cond" panose="020B0506020202020204" pitchFamily="34" charset="0"/>
              </a:rPr>
              <a:t>Aspectos metodológicos</a:t>
            </a:r>
            <a:endParaRPr lang="es-CL" sz="4000" dirty="0">
              <a:latin typeface="Arial Nova Cond" panose="020B0506020202020204" pitchFamily="34" charset="0"/>
            </a:endParaRPr>
          </a:p>
        </p:txBody>
      </p:sp>
      <p:sp>
        <p:nvSpPr>
          <p:cNvPr id="3" name="Marcador de contenido 2">
            <a:extLst>
              <a:ext uri="{FF2B5EF4-FFF2-40B4-BE49-F238E27FC236}">
                <a16:creationId xmlns:a16="http://schemas.microsoft.com/office/drawing/2014/main" id="{54C8970C-BB87-416D-A2A6-4F14A09A208B}"/>
              </a:ext>
            </a:extLst>
          </p:cNvPr>
          <p:cNvSpPr>
            <a:spLocks noGrp="1"/>
          </p:cNvSpPr>
          <p:nvPr>
            <p:ph idx="1"/>
          </p:nvPr>
        </p:nvSpPr>
        <p:spPr/>
        <p:txBody>
          <a:bodyPr anchor="t">
            <a:normAutofit/>
          </a:bodyPr>
          <a:lstStyle/>
          <a:p>
            <a:r>
              <a:rPr lang="es-CL" sz="2000" spc="-40" dirty="0">
                <a:cs typeface="Tahoma"/>
              </a:rPr>
              <a:t>Encuesta </a:t>
            </a:r>
            <a:r>
              <a:rPr lang="es-CL" sz="2000" spc="-70" dirty="0">
                <a:cs typeface="Tahoma"/>
              </a:rPr>
              <a:t>de </a:t>
            </a:r>
            <a:r>
              <a:rPr lang="es-CL" sz="2000" spc="-10" dirty="0">
                <a:cs typeface="Tahoma"/>
              </a:rPr>
              <a:t>tipo</a:t>
            </a:r>
            <a:r>
              <a:rPr lang="es-CL" sz="2000" spc="-225" dirty="0">
                <a:cs typeface="Tahoma"/>
              </a:rPr>
              <a:t> </a:t>
            </a:r>
            <a:r>
              <a:rPr lang="es-CL" sz="2000" b="1" spc="-40" dirty="0">
                <a:cs typeface="Arial"/>
              </a:rPr>
              <a:t>panel.</a:t>
            </a:r>
            <a:endParaRPr lang="es-CL" sz="2000" dirty="0">
              <a:cs typeface="Arial"/>
            </a:endParaRPr>
          </a:p>
          <a:p>
            <a:r>
              <a:rPr lang="es-ES" sz="2000" b="1" spc="-25" dirty="0">
                <a:cs typeface="Arial"/>
              </a:rPr>
              <a:t>Muestreo </a:t>
            </a:r>
            <a:r>
              <a:rPr lang="es-ES" sz="2000" b="1" spc="-35" dirty="0">
                <a:cs typeface="Arial"/>
              </a:rPr>
              <a:t>estratificado </a:t>
            </a:r>
            <a:r>
              <a:rPr lang="es-ES" sz="2000" spc="-35" dirty="0">
                <a:cs typeface="Tahoma"/>
              </a:rPr>
              <a:t>(por </a:t>
            </a:r>
            <a:r>
              <a:rPr lang="es-ES" sz="2000" spc="-125" dirty="0">
                <a:cs typeface="Tahoma"/>
              </a:rPr>
              <a:t>tamaño </a:t>
            </a:r>
            <a:r>
              <a:rPr lang="es-ES" sz="2000" spc="-70" dirty="0">
                <a:cs typeface="Tahoma"/>
              </a:rPr>
              <a:t>de </a:t>
            </a:r>
            <a:r>
              <a:rPr lang="es-ES" sz="2000" spc="-45" dirty="0">
                <a:cs typeface="Tahoma"/>
              </a:rPr>
              <a:t>ciudades) y </a:t>
            </a:r>
            <a:r>
              <a:rPr lang="es-ES" sz="2000" spc="-70" dirty="0">
                <a:cs typeface="Tahoma"/>
              </a:rPr>
              <a:t>multietápico </a:t>
            </a:r>
            <a:r>
              <a:rPr lang="es-ES" sz="2000" spc="-35" dirty="0">
                <a:cs typeface="Tahoma"/>
              </a:rPr>
              <a:t>(aleatorio </a:t>
            </a:r>
            <a:r>
              <a:rPr lang="es-ES" sz="2000" spc="-75" dirty="0">
                <a:cs typeface="Tahoma"/>
              </a:rPr>
              <a:t>en </a:t>
            </a:r>
            <a:r>
              <a:rPr lang="es-ES" sz="2000" spc="-35" dirty="0">
                <a:cs typeface="Tahoma"/>
              </a:rPr>
              <a:t>todas </a:t>
            </a:r>
            <a:r>
              <a:rPr lang="es-ES" sz="2000" spc="-70" dirty="0">
                <a:cs typeface="Tahoma"/>
              </a:rPr>
              <a:t>sus</a:t>
            </a:r>
            <a:r>
              <a:rPr lang="es-ES" sz="2000" spc="-235" dirty="0">
                <a:cs typeface="Tahoma"/>
              </a:rPr>
              <a:t> </a:t>
            </a:r>
            <a:r>
              <a:rPr lang="es-ES" sz="2000" spc="-45" dirty="0">
                <a:cs typeface="Tahoma"/>
              </a:rPr>
              <a:t>etapas).</a:t>
            </a:r>
            <a:endParaRPr lang="es-ES" sz="2000" dirty="0">
              <a:cs typeface="Tahoma"/>
            </a:endParaRPr>
          </a:p>
          <a:p>
            <a:r>
              <a:rPr lang="es-ES" sz="2000" b="1" spc="-15" dirty="0">
                <a:cs typeface="Arial"/>
              </a:rPr>
              <a:t>Aproximadamente 3000 </a:t>
            </a:r>
            <a:r>
              <a:rPr lang="es-ES" sz="2000" b="1" spc="-50" dirty="0">
                <a:cs typeface="Arial"/>
              </a:rPr>
              <a:t>entrevistados </a:t>
            </a:r>
            <a:r>
              <a:rPr lang="es-ES" sz="2000" b="1" spc="-60" dirty="0">
                <a:cs typeface="Arial"/>
              </a:rPr>
              <a:t>en </a:t>
            </a:r>
            <a:r>
              <a:rPr lang="es-ES" sz="2000" b="1" spc="-45" dirty="0">
                <a:cs typeface="Arial"/>
              </a:rPr>
              <a:t>primera ola</a:t>
            </a:r>
            <a:r>
              <a:rPr lang="es-ES" sz="2000" spc="-45" dirty="0">
                <a:cs typeface="Tahoma"/>
              </a:rPr>
              <a:t>, </a:t>
            </a:r>
            <a:r>
              <a:rPr lang="es-ES" sz="2000" spc="-65" dirty="0">
                <a:cs typeface="Tahoma"/>
              </a:rPr>
              <a:t>hombres </a:t>
            </a:r>
            <a:r>
              <a:rPr lang="es-ES" sz="2000" spc="-45" dirty="0">
                <a:cs typeface="Tahoma"/>
              </a:rPr>
              <a:t>y </a:t>
            </a:r>
            <a:r>
              <a:rPr lang="es-ES" sz="2000" spc="-60" dirty="0">
                <a:cs typeface="Tahoma"/>
              </a:rPr>
              <a:t>mujeres </a:t>
            </a:r>
            <a:r>
              <a:rPr lang="es-ES" sz="2000" spc="-70" dirty="0">
                <a:cs typeface="Tahoma"/>
              </a:rPr>
              <a:t>de  </a:t>
            </a:r>
            <a:r>
              <a:rPr lang="es-ES" sz="2000" spc="-60" dirty="0">
                <a:cs typeface="Tahoma"/>
              </a:rPr>
              <a:t>18 </a:t>
            </a:r>
            <a:r>
              <a:rPr lang="es-ES" sz="2000" spc="-55" dirty="0">
                <a:cs typeface="Tahoma"/>
              </a:rPr>
              <a:t>a </a:t>
            </a:r>
            <a:r>
              <a:rPr lang="es-ES" sz="2000" spc="-60" dirty="0">
                <a:cs typeface="Tahoma"/>
              </a:rPr>
              <a:t>75</a:t>
            </a:r>
            <a:r>
              <a:rPr lang="es-ES" sz="2000" spc="155" dirty="0">
                <a:cs typeface="Tahoma"/>
              </a:rPr>
              <a:t> </a:t>
            </a:r>
            <a:r>
              <a:rPr lang="es-ES" sz="2000" spc="-145" dirty="0">
                <a:cs typeface="Tahoma"/>
              </a:rPr>
              <a:t>años.</a:t>
            </a:r>
            <a:endParaRPr lang="es-ES" sz="2000" dirty="0">
              <a:cs typeface="Tahoma"/>
            </a:endParaRPr>
          </a:p>
          <a:p>
            <a:r>
              <a:rPr lang="es-ES" sz="2000" b="1" spc="-45" dirty="0">
                <a:cs typeface="Arial"/>
              </a:rPr>
              <a:t>Entrevistas </a:t>
            </a:r>
            <a:r>
              <a:rPr lang="es-ES" sz="2000" b="1" spc="-55" dirty="0">
                <a:cs typeface="Arial"/>
              </a:rPr>
              <a:t>cara </a:t>
            </a:r>
            <a:r>
              <a:rPr lang="es-ES" sz="2000" b="1" spc="-40" dirty="0">
                <a:cs typeface="Arial"/>
              </a:rPr>
              <a:t>a </a:t>
            </a:r>
            <a:r>
              <a:rPr lang="es-ES" sz="2000" b="1" spc="-55" dirty="0">
                <a:cs typeface="Arial"/>
              </a:rPr>
              <a:t>cara</a:t>
            </a:r>
            <a:r>
              <a:rPr lang="es-ES" sz="2000" spc="-55" dirty="0">
                <a:cs typeface="Tahoma"/>
              </a:rPr>
              <a:t>, </a:t>
            </a:r>
            <a:r>
              <a:rPr lang="es-ES" sz="2000" spc="-45" dirty="0">
                <a:cs typeface="Tahoma"/>
              </a:rPr>
              <a:t>con </a:t>
            </a:r>
            <a:r>
              <a:rPr lang="es-ES" sz="2000" spc="-40" dirty="0">
                <a:cs typeface="Tahoma"/>
              </a:rPr>
              <a:t>asistencia </a:t>
            </a:r>
            <a:r>
              <a:rPr lang="es-ES" sz="2000" spc="-35" dirty="0">
                <a:cs typeface="Tahoma"/>
              </a:rPr>
              <a:t>computacional </a:t>
            </a:r>
            <a:r>
              <a:rPr lang="es-ES" sz="2000" dirty="0">
                <a:cs typeface="Tahoma"/>
              </a:rPr>
              <a:t>(CAPI).</a:t>
            </a:r>
          </a:p>
          <a:p>
            <a:r>
              <a:rPr lang="es-ES" sz="2000" spc="-50" dirty="0">
                <a:cs typeface="Tahoma"/>
              </a:rPr>
              <a:t>Primera </a:t>
            </a:r>
            <a:r>
              <a:rPr lang="es-ES" sz="2000" spc="-55" dirty="0">
                <a:cs typeface="Tahoma"/>
              </a:rPr>
              <a:t>encuesta </a:t>
            </a:r>
            <a:r>
              <a:rPr lang="es-ES" sz="2000" spc="30" dirty="0">
                <a:cs typeface="Tahoma"/>
              </a:rPr>
              <a:t>panel </a:t>
            </a:r>
            <a:r>
              <a:rPr lang="es-ES" sz="2000" spc="-55" dirty="0">
                <a:cs typeface="Tahoma"/>
              </a:rPr>
              <a:t>a </a:t>
            </a:r>
            <a:r>
              <a:rPr lang="es-ES" sz="2000" spc="-35" dirty="0">
                <a:cs typeface="Tahoma"/>
              </a:rPr>
              <a:t>nivel  nacional </a:t>
            </a:r>
            <a:r>
              <a:rPr lang="es-ES" sz="2000" b="1" spc="-50" dirty="0">
                <a:cs typeface="Arial"/>
              </a:rPr>
              <a:t>georreferenciada </a:t>
            </a:r>
            <a:r>
              <a:rPr lang="es-ES" sz="2000" spc="-55" dirty="0">
                <a:cs typeface="Tahoma"/>
              </a:rPr>
              <a:t>a una </a:t>
            </a:r>
            <a:r>
              <a:rPr lang="es-ES" sz="2000" spc="-50" dirty="0">
                <a:cs typeface="Tahoma"/>
              </a:rPr>
              <a:t>escala </a:t>
            </a:r>
            <a:r>
              <a:rPr lang="es-ES" sz="2000" spc="-30" dirty="0">
                <a:cs typeface="Tahoma"/>
              </a:rPr>
              <a:t>tan </a:t>
            </a:r>
            <a:r>
              <a:rPr lang="es-ES" sz="2000" spc="-120" dirty="0">
                <a:cs typeface="Tahoma"/>
              </a:rPr>
              <a:t>mínima </a:t>
            </a:r>
            <a:r>
              <a:rPr lang="es-ES" sz="2000" spc="-50" dirty="0">
                <a:cs typeface="Tahoma"/>
              </a:rPr>
              <a:t>como </a:t>
            </a:r>
            <a:r>
              <a:rPr lang="es-ES" sz="2000" spc="-25" dirty="0">
                <a:cs typeface="Tahoma"/>
              </a:rPr>
              <a:t>lo  </a:t>
            </a:r>
            <a:r>
              <a:rPr lang="es-ES" sz="2000" spc="-85" dirty="0">
                <a:cs typeface="Tahoma"/>
              </a:rPr>
              <a:t>es </a:t>
            </a:r>
            <a:r>
              <a:rPr lang="es-ES" sz="2000" spc="-25" dirty="0">
                <a:cs typeface="Tahoma"/>
              </a:rPr>
              <a:t>la </a:t>
            </a:r>
            <a:r>
              <a:rPr lang="es-ES" sz="2000" spc="-50" dirty="0">
                <a:cs typeface="Tahoma"/>
              </a:rPr>
              <a:t>manzana censal </a:t>
            </a:r>
            <a:r>
              <a:rPr lang="es-ES" sz="2000" spc="-75" dirty="0">
                <a:cs typeface="Tahoma"/>
              </a:rPr>
              <a:t>en </a:t>
            </a:r>
            <a:r>
              <a:rPr lang="es-ES" sz="2000" spc="-25" dirty="0">
                <a:cs typeface="Tahoma"/>
              </a:rPr>
              <a:t>la </a:t>
            </a:r>
            <a:r>
              <a:rPr lang="es-ES" sz="2000" spc="-30" dirty="0">
                <a:cs typeface="Tahoma"/>
              </a:rPr>
              <a:t>cual </a:t>
            </a:r>
            <a:r>
              <a:rPr lang="es-ES" sz="2000" spc="-35" dirty="0">
                <a:cs typeface="Tahoma"/>
              </a:rPr>
              <a:t>habitan </a:t>
            </a:r>
            <a:r>
              <a:rPr lang="es-ES" sz="2000" spc="-40" dirty="0">
                <a:cs typeface="Tahoma"/>
              </a:rPr>
              <a:t>las</a:t>
            </a:r>
            <a:r>
              <a:rPr lang="es-ES" sz="2000" dirty="0">
                <a:cs typeface="Tahoma"/>
              </a:rPr>
              <a:t> </a:t>
            </a:r>
            <a:r>
              <a:rPr lang="es-ES" sz="2000" spc="-55" dirty="0">
                <a:cs typeface="Tahoma"/>
              </a:rPr>
              <a:t>personas.</a:t>
            </a:r>
            <a:endParaRPr lang="es-ES" sz="2000" dirty="0">
              <a:cs typeface="Tahoma"/>
            </a:endParaRPr>
          </a:p>
          <a:p>
            <a:endParaRPr lang="es-CL" sz="2000" dirty="0"/>
          </a:p>
        </p:txBody>
      </p:sp>
      <p:pic>
        <p:nvPicPr>
          <p:cNvPr id="5" name="Imagen 4">
            <a:extLst>
              <a:ext uri="{FF2B5EF4-FFF2-40B4-BE49-F238E27FC236}">
                <a16:creationId xmlns:a16="http://schemas.microsoft.com/office/drawing/2014/main" id="{9E6C1DED-DCD4-4552-A960-A5759E785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822" y="4348323"/>
            <a:ext cx="6067425" cy="2284207"/>
          </a:xfrm>
          <a:prstGeom prst="rect">
            <a:avLst/>
          </a:prstGeom>
        </p:spPr>
      </p:pic>
      <p:grpSp>
        <p:nvGrpSpPr>
          <p:cNvPr id="9" name="Agrupar 3">
            <a:extLst>
              <a:ext uri="{FF2B5EF4-FFF2-40B4-BE49-F238E27FC236}">
                <a16:creationId xmlns:a16="http://schemas.microsoft.com/office/drawing/2014/main" id="{C4059AEA-A2BF-4489-958B-5A976FD8B5ED}"/>
              </a:ext>
            </a:extLst>
          </p:cNvPr>
          <p:cNvGrpSpPr/>
          <p:nvPr/>
        </p:nvGrpSpPr>
        <p:grpSpPr>
          <a:xfrm>
            <a:off x="913988" y="0"/>
            <a:ext cx="5191000" cy="107999"/>
            <a:chOff x="913988" y="-3775"/>
            <a:chExt cx="5191000" cy="107999"/>
          </a:xfrm>
        </p:grpSpPr>
        <p:sp>
          <p:nvSpPr>
            <p:cNvPr id="10" name="Rectángulo 9">
              <a:extLst>
                <a:ext uri="{FF2B5EF4-FFF2-40B4-BE49-F238E27FC236}">
                  <a16:creationId xmlns:a16="http://schemas.microsoft.com/office/drawing/2014/main" id="{500D0CB7-FFA2-4131-8F58-4B22195241AF}"/>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D425E6A2-D873-4B9F-8A1A-122A1BF677AF}"/>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2" name="Rectángulo 11">
              <a:extLst>
                <a:ext uri="{FF2B5EF4-FFF2-40B4-BE49-F238E27FC236}">
                  <a16:creationId xmlns:a16="http://schemas.microsoft.com/office/drawing/2014/main" id="{A1165D06-3A2C-4506-9A8F-57AB4A33B0E0}"/>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3" name="Rectángulo 12">
              <a:extLst>
                <a:ext uri="{FF2B5EF4-FFF2-40B4-BE49-F238E27FC236}">
                  <a16:creationId xmlns:a16="http://schemas.microsoft.com/office/drawing/2014/main" id="{7C186C5F-F3D3-4A91-806F-5A0A62B7082B}"/>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4" name="Imagen 13" descr="iso color.png">
            <a:extLst>
              <a:ext uri="{FF2B5EF4-FFF2-40B4-BE49-F238E27FC236}">
                <a16:creationId xmlns:a16="http://schemas.microsoft.com/office/drawing/2014/main" id="{5A1004AD-5602-4C06-99E3-0EF3C44E862C}"/>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7" name="Tabla 6">
            <a:extLst>
              <a:ext uri="{FF2B5EF4-FFF2-40B4-BE49-F238E27FC236}">
                <a16:creationId xmlns:a16="http://schemas.microsoft.com/office/drawing/2014/main" id="{3700D703-100B-4756-8903-072D9BD5BED8}"/>
              </a:ext>
            </a:extLst>
          </p:cNvPr>
          <p:cNvGraphicFramePr>
            <a:graphicFrameLocks noGrp="1"/>
          </p:cNvGraphicFramePr>
          <p:nvPr>
            <p:extLst>
              <p:ext uri="{D42A27DB-BD31-4B8C-83A1-F6EECF244321}">
                <p14:modId xmlns:p14="http://schemas.microsoft.com/office/powerpoint/2010/main" val="2638337536"/>
              </p:ext>
            </p:extLst>
          </p:nvPr>
        </p:nvGraphicFramePr>
        <p:xfrm>
          <a:off x="7388790" y="4673101"/>
          <a:ext cx="3592466" cy="1731645"/>
        </p:xfrm>
        <a:graphic>
          <a:graphicData uri="http://schemas.openxmlformats.org/drawingml/2006/table">
            <a:tbl>
              <a:tblPr firstRow="1" lastRow="1">
                <a:tableStyleId>{9D7B26C5-4107-4FEC-AEDC-1716B250A1EF}</a:tableStyleId>
              </a:tblPr>
              <a:tblGrid>
                <a:gridCol w="1819972">
                  <a:extLst>
                    <a:ext uri="{9D8B030D-6E8A-4147-A177-3AD203B41FA5}">
                      <a16:colId xmlns:a16="http://schemas.microsoft.com/office/drawing/2014/main" val="4132489295"/>
                    </a:ext>
                  </a:extLst>
                </a:gridCol>
                <a:gridCol w="886247">
                  <a:extLst>
                    <a:ext uri="{9D8B030D-6E8A-4147-A177-3AD203B41FA5}">
                      <a16:colId xmlns:a16="http://schemas.microsoft.com/office/drawing/2014/main" val="3705572744"/>
                    </a:ext>
                  </a:extLst>
                </a:gridCol>
                <a:gridCol w="886247">
                  <a:extLst>
                    <a:ext uri="{9D8B030D-6E8A-4147-A177-3AD203B41FA5}">
                      <a16:colId xmlns:a16="http://schemas.microsoft.com/office/drawing/2014/main" val="4012003596"/>
                    </a:ext>
                  </a:extLst>
                </a:gridCol>
              </a:tblGrid>
              <a:tr h="190500">
                <a:tc gridSpan="3">
                  <a:txBody>
                    <a:bodyPr/>
                    <a:lstStyle/>
                    <a:p>
                      <a:pPr algn="ctr" fontAlgn="b"/>
                      <a:r>
                        <a:rPr lang="es-CL" sz="1200" b="1" i="0" u="none" strike="noStrike" dirty="0">
                          <a:solidFill>
                            <a:srgbClr val="000000"/>
                          </a:solidFill>
                          <a:effectLst/>
                          <a:latin typeface="+mj-lt"/>
                        </a:rPr>
                        <a:t>Tipo de atrición muestral ELSOC</a:t>
                      </a:r>
                    </a:p>
                  </a:txBody>
                  <a:tcPr marL="9525" marR="9525" marT="9525" marB="0" anchor="b">
                    <a:lnT w="12700" cap="flat" cmpd="sng" algn="ctr">
                      <a:solidFill>
                        <a:schemeClr val="tx1"/>
                      </a:solidFill>
                      <a:prstDash val="solid"/>
                      <a:round/>
                      <a:headEnd type="none" w="med" len="med"/>
                      <a:tailEnd type="none" w="med" len="med"/>
                    </a:lnT>
                  </a:tcPr>
                </a:tc>
                <a:tc hMerge="1">
                  <a:txBody>
                    <a:bodyPr/>
                    <a:lstStyle/>
                    <a:p>
                      <a:pPr algn="ctr" fontAlgn="b"/>
                      <a:endParaRPr lang="es-CL" sz="12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s-CL"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04568119"/>
                  </a:ext>
                </a:extLst>
              </a:tr>
              <a:tr h="190500">
                <a:tc>
                  <a:txBody>
                    <a:bodyPr/>
                    <a:lstStyle/>
                    <a:p>
                      <a:pPr algn="l" fontAlgn="b"/>
                      <a:r>
                        <a:rPr lang="es-CL" sz="1200" b="1" u="none" strike="noStrike" dirty="0">
                          <a:effectLst/>
                        </a:rPr>
                        <a:t>Permanencia en ELSOC</a:t>
                      </a:r>
                      <a:endParaRPr lang="es-CL" sz="12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s-CL" sz="1200" b="1" u="none" strike="noStrike" dirty="0">
                          <a:effectLst/>
                        </a:rPr>
                        <a:t>Frecuencia</a:t>
                      </a:r>
                      <a:endParaRPr lang="es-CL" sz="12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s-CL" sz="1200" b="1" u="none" strike="noStrike" dirty="0">
                          <a:effectLst/>
                        </a:rPr>
                        <a:t>Porcentaje</a:t>
                      </a:r>
                      <a:endParaRPr lang="es-CL" sz="12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6757687"/>
                  </a:ext>
                </a:extLst>
              </a:tr>
              <a:tr h="190500">
                <a:tc>
                  <a:txBody>
                    <a:bodyPr/>
                    <a:lstStyle/>
                    <a:p>
                      <a:pPr algn="l" fontAlgn="ctr"/>
                      <a:r>
                        <a:rPr lang="es-CL" sz="1200" u="none" strike="noStrike" dirty="0">
                          <a:effectLst/>
                        </a:rPr>
                        <a:t>2016-2018</a:t>
                      </a:r>
                      <a:endParaRPr lang="es-CL" sz="1200" b="0"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s-CL" sz="1200" u="none" strike="noStrike" dirty="0">
                          <a:effectLst/>
                        </a:rPr>
                        <a:t>2,106</a:t>
                      </a:r>
                      <a:endParaRPr lang="es-CL" sz="1200" b="0"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s-CL" sz="1200" u="none" strike="noStrike">
                          <a:effectLst/>
                        </a:rPr>
                        <a:t>47.36</a:t>
                      </a:r>
                      <a:endParaRPr lang="es-CL" sz="12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9834646"/>
                  </a:ext>
                </a:extLst>
              </a:tr>
              <a:tr h="190500">
                <a:tc>
                  <a:txBody>
                    <a:bodyPr/>
                    <a:lstStyle/>
                    <a:p>
                      <a:pPr algn="l" fontAlgn="ctr"/>
                      <a:r>
                        <a:rPr lang="es-CL" sz="1200" u="none" strike="noStrike">
                          <a:effectLst/>
                        </a:rPr>
                        <a:t>2016 y 2017</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dirty="0">
                          <a:effectLst/>
                        </a:rPr>
                        <a:t>367</a:t>
                      </a:r>
                      <a:endParaRPr lang="es-CL"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a:effectLst/>
                        </a:rPr>
                        <a:t>8.25</a:t>
                      </a:r>
                      <a:endParaRPr lang="es-CL"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7613008"/>
                  </a:ext>
                </a:extLst>
              </a:tr>
              <a:tr h="190500">
                <a:tc>
                  <a:txBody>
                    <a:bodyPr/>
                    <a:lstStyle/>
                    <a:p>
                      <a:pPr algn="l" fontAlgn="ctr"/>
                      <a:r>
                        <a:rPr lang="es-CL" sz="1200" u="none" strike="noStrike">
                          <a:effectLst/>
                        </a:rPr>
                        <a:t>2016 y 2018</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a:effectLst/>
                        </a:rPr>
                        <a:t>122</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dirty="0">
                          <a:effectLst/>
                        </a:rPr>
                        <a:t>2.74</a:t>
                      </a:r>
                      <a:endParaRPr lang="es-CL"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7248386"/>
                  </a:ext>
                </a:extLst>
              </a:tr>
              <a:tr h="190500">
                <a:tc>
                  <a:txBody>
                    <a:bodyPr/>
                    <a:lstStyle/>
                    <a:p>
                      <a:pPr algn="l" fontAlgn="ctr"/>
                      <a:r>
                        <a:rPr lang="es-CL" sz="1200" u="none" strike="noStrike">
                          <a:effectLst/>
                        </a:rPr>
                        <a:t>Solo 2016</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a:effectLst/>
                        </a:rPr>
                        <a:t>332</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dirty="0">
                          <a:effectLst/>
                        </a:rPr>
                        <a:t>7.47</a:t>
                      </a:r>
                      <a:endParaRPr lang="es-CL"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47555577"/>
                  </a:ext>
                </a:extLst>
              </a:tr>
              <a:tr h="190500">
                <a:tc>
                  <a:txBody>
                    <a:bodyPr/>
                    <a:lstStyle/>
                    <a:p>
                      <a:pPr algn="l" fontAlgn="ctr"/>
                      <a:r>
                        <a:rPr lang="es-CL" sz="1200" u="none" strike="noStrike">
                          <a:effectLst/>
                        </a:rPr>
                        <a:t>Solo 2018 (M. original)</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a:effectLst/>
                        </a:rPr>
                        <a:t>1</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dirty="0">
                          <a:effectLst/>
                        </a:rPr>
                        <a:t>0.02</a:t>
                      </a:r>
                      <a:endParaRPr lang="es-CL"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82073141"/>
                  </a:ext>
                </a:extLst>
              </a:tr>
              <a:tr h="190500">
                <a:tc>
                  <a:txBody>
                    <a:bodyPr/>
                    <a:lstStyle/>
                    <a:p>
                      <a:pPr algn="l" fontAlgn="ctr"/>
                      <a:r>
                        <a:rPr lang="es-CL" sz="1200" u="none" strike="noStrike">
                          <a:effectLst/>
                        </a:rPr>
                        <a:t>Solo 2018 (M. Refresco)</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a:effectLst/>
                        </a:rPr>
                        <a:t>1,519</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L" sz="1200" u="none" strike="noStrike" dirty="0">
                          <a:effectLst/>
                        </a:rPr>
                        <a:t>34.16</a:t>
                      </a:r>
                      <a:endParaRPr lang="es-CL"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74122301"/>
                  </a:ext>
                </a:extLst>
              </a:tr>
              <a:tr h="190500">
                <a:tc>
                  <a:txBody>
                    <a:bodyPr/>
                    <a:lstStyle/>
                    <a:p>
                      <a:pPr algn="l" fontAlgn="ctr"/>
                      <a:r>
                        <a:rPr lang="es-CL" sz="1200" u="none" strike="noStrike">
                          <a:effectLst/>
                        </a:rPr>
                        <a:t>Total</a:t>
                      </a:r>
                      <a:endParaRPr lang="es-CL"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CL" sz="1200" u="none" strike="noStrike">
                          <a:effectLst/>
                        </a:rPr>
                        <a:t>4,447</a:t>
                      </a:r>
                      <a:endParaRPr lang="es-CL"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L" sz="1200" u="none" strike="noStrike" dirty="0">
                          <a:effectLst/>
                        </a:rPr>
                        <a:t>100</a:t>
                      </a:r>
                      <a:endParaRPr lang="es-CL"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05115574"/>
                  </a:ext>
                </a:extLst>
              </a:tr>
            </a:tbl>
          </a:graphicData>
        </a:graphic>
      </p:graphicFrame>
    </p:spTree>
    <p:extLst>
      <p:ext uri="{BB962C8B-B14F-4D97-AF65-F5344CB8AC3E}">
        <p14:creationId xmlns:p14="http://schemas.microsoft.com/office/powerpoint/2010/main" val="4076620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E7C2F-2E22-4AAD-857A-CFF223D9AA3D}"/>
              </a:ext>
            </a:extLst>
          </p:cNvPr>
          <p:cNvSpPr>
            <a:spLocks noGrp="1"/>
          </p:cNvSpPr>
          <p:nvPr>
            <p:ph type="title"/>
          </p:nvPr>
        </p:nvSpPr>
        <p:spPr/>
        <p:txBody>
          <a:bodyPr>
            <a:noAutofit/>
          </a:bodyPr>
          <a:lstStyle/>
          <a:p>
            <a:r>
              <a:rPr lang="es-CL" sz="4000" b="1" cap="small" dirty="0">
                <a:latin typeface="Arial Nova Cond" panose="020B0506020202020204" pitchFamily="34" charset="0"/>
              </a:rPr>
              <a:t>Encuesta ELSOC</a:t>
            </a:r>
            <a:br>
              <a:rPr lang="es-CL" sz="2400" dirty="0">
                <a:latin typeface="Arial Nova Cond" panose="020B0506020202020204" pitchFamily="34" charset="0"/>
              </a:rPr>
            </a:br>
            <a:r>
              <a:rPr lang="es-CL" sz="2400" dirty="0">
                <a:latin typeface="Arial Nova Cond" panose="020B0506020202020204" pitchFamily="34" charset="0"/>
              </a:rPr>
              <a:t>Propósito del estudio</a:t>
            </a:r>
            <a:endParaRPr lang="es-CL" sz="2800" dirty="0">
              <a:latin typeface="Arial Nova Cond" panose="020B0506020202020204" pitchFamily="34" charset="0"/>
            </a:endParaRPr>
          </a:p>
        </p:txBody>
      </p:sp>
      <p:sp>
        <p:nvSpPr>
          <p:cNvPr id="19" name="Marcador de contenido 18">
            <a:extLst>
              <a:ext uri="{FF2B5EF4-FFF2-40B4-BE49-F238E27FC236}">
                <a16:creationId xmlns:a16="http://schemas.microsoft.com/office/drawing/2014/main" id="{20E0D5A1-A35F-4E16-A4A9-044B2BA8A5F9}"/>
              </a:ext>
            </a:extLst>
          </p:cNvPr>
          <p:cNvSpPr>
            <a:spLocks noGrp="1"/>
          </p:cNvSpPr>
          <p:nvPr>
            <p:ph idx="1"/>
          </p:nvPr>
        </p:nvSpPr>
        <p:spPr/>
        <p:txBody>
          <a:bodyPr>
            <a:normAutofit/>
          </a:bodyPr>
          <a:lstStyle/>
          <a:p>
            <a:pPr algn="just"/>
            <a:r>
              <a:rPr lang="es-ES" sz="2400" dirty="0"/>
              <a:t>ELSOC no fue diseñado con una definición explícita de cohesión social, pero en el desarrollo de su cuestionario se buscó </a:t>
            </a:r>
            <a:r>
              <a:rPr lang="es-ES" sz="2400" b="1" dirty="0"/>
              <a:t>incorporar múltiples dimensiones de la cohesión social</a:t>
            </a:r>
            <a:r>
              <a:rPr lang="es-ES" sz="2400" dirty="0"/>
              <a:t>. </a:t>
            </a:r>
          </a:p>
          <a:p>
            <a:pPr algn="just"/>
            <a:r>
              <a:rPr lang="es-ES" sz="2400" dirty="0"/>
              <a:t>La definición de cohesión social propuesta por la Fundación </a:t>
            </a:r>
            <a:r>
              <a:rPr lang="es-ES" sz="2400" dirty="0" err="1"/>
              <a:t>Bertelsmann</a:t>
            </a:r>
            <a:r>
              <a:rPr lang="es-ES" sz="2400" dirty="0"/>
              <a:t> fue particularmente influyente. Aquí la </a:t>
            </a:r>
            <a:r>
              <a:rPr lang="es-ES" sz="2400" b="1" dirty="0"/>
              <a:t>cohesión social tiene que ver con la forma en que los miembros de una comunidad se definen en términos territoriales, su percepción sobre la vida y el trabajo en común </a:t>
            </a:r>
            <a:r>
              <a:rPr lang="es-ES" sz="2400" dirty="0"/>
              <a:t>(</a:t>
            </a:r>
            <a:r>
              <a:rPr lang="es-ES" sz="2400" dirty="0" err="1"/>
              <a:t>Bertelsmann</a:t>
            </a:r>
            <a:r>
              <a:rPr lang="es-ES" sz="2400" dirty="0"/>
              <a:t>, 2012).</a:t>
            </a:r>
          </a:p>
          <a:p>
            <a:pPr algn="just"/>
            <a:r>
              <a:rPr lang="es-ES" sz="2400" dirty="0"/>
              <a:t>En términos ideales, una sociedad cohesionada debería estar caracterizada por relaciones sociales resilientes, conexión emocional positiva, y un pronunciado foco hacia el bien común.</a:t>
            </a:r>
          </a:p>
          <a:p>
            <a:pPr algn="just"/>
            <a:endParaRPr lang="es-ES" sz="2400" dirty="0"/>
          </a:p>
          <a:p>
            <a:pPr algn="just"/>
            <a:endParaRPr lang="es-CL" sz="2400" dirty="0"/>
          </a:p>
        </p:txBody>
      </p:sp>
      <p:grpSp>
        <p:nvGrpSpPr>
          <p:cNvPr id="5" name="Agrupar 3">
            <a:extLst>
              <a:ext uri="{FF2B5EF4-FFF2-40B4-BE49-F238E27FC236}">
                <a16:creationId xmlns:a16="http://schemas.microsoft.com/office/drawing/2014/main" id="{052CC299-D3ED-4EFB-8EEE-98CF735C1038}"/>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028D4BD2-D4C7-4719-B04F-FC6E7369B272}"/>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28A13392-C65E-471E-AC82-C4326ED95B7B}"/>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4425BD99-6C56-4235-A3CA-3730F06BE8BE}"/>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B1900DE9-4D2C-4560-A50C-595A29668771}"/>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0" name="Imagen 9" descr="iso color.png">
            <a:extLst>
              <a:ext uri="{FF2B5EF4-FFF2-40B4-BE49-F238E27FC236}">
                <a16:creationId xmlns:a16="http://schemas.microsoft.com/office/drawing/2014/main" id="{26B2C3BF-7EB8-48B6-8674-4E34A3E49615}"/>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Tree>
    <p:extLst>
      <p:ext uri="{BB962C8B-B14F-4D97-AF65-F5344CB8AC3E}">
        <p14:creationId xmlns:p14="http://schemas.microsoft.com/office/powerpoint/2010/main" val="973854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E7C2F-2E22-4AAD-857A-CFF223D9AA3D}"/>
              </a:ext>
            </a:extLst>
          </p:cNvPr>
          <p:cNvSpPr>
            <a:spLocks noGrp="1"/>
          </p:cNvSpPr>
          <p:nvPr>
            <p:ph type="title"/>
          </p:nvPr>
        </p:nvSpPr>
        <p:spPr/>
        <p:txBody>
          <a:bodyPr>
            <a:normAutofit/>
          </a:bodyPr>
          <a:lstStyle/>
          <a:p>
            <a:r>
              <a:rPr lang="es-CL" sz="4000" b="1" cap="small" dirty="0">
                <a:latin typeface="Arial Nova Cond" panose="020B0506020202020204" pitchFamily="34" charset="0"/>
              </a:rPr>
              <a:t>Encuesta ELSOC</a:t>
            </a:r>
            <a:br>
              <a:rPr lang="es-CL" sz="4000" dirty="0">
                <a:latin typeface="Arial Nova Cond" panose="020B0506020202020204" pitchFamily="34" charset="0"/>
              </a:rPr>
            </a:br>
            <a:r>
              <a:rPr lang="es-CL" sz="2400" dirty="0">
                <a:latin typeface="Arial Nova Cond" panose="020B0506020202020204" pitchFamily="34" charset="0"/>
              </a:rPr>
              <a:t>Dominios y dimensiones de la Cohesión Social</a:t>
            </a:r>
            <a:endParaRPr lang="es-CL" sz="4000" dirty="0">
              <a:latin typeface="Arial Nova Cond" panose="020B0506020202020204" pitchFamily="34" charset="0"/>
            </a:endParaRPr>
          </a:p>
        </p:txBody>
      </p:sp>
      <p:sp>
        <p:nvSpPr>
          <p:cNvPr id="19" name="Marcador de contenido 18">
            <a:extLst>
              <a:ext uri="{FF2B5EF4-FFF2-40B4-BE49-F238E27FC236}">
                <a16:creationId xmlns:a16="http://schemas.microsoft.com/office/drawing/2014/main" id="{20E0D5A1-A35F-4E16-A4A9-044B2BA8A5F9}"/>
              </a:ext>
            </a:extLst>
          </p:cNvPr>
          <p:cNvSpPr>
            <a:spLocks noGrp="1"/>
          </p:cNvSpPr>
          <p:nvPr>
            <p:ph idx="1"/>
          </p:nvPr>
        </p:nvSpPr>
        <p:spPr/>
        <p:txBody>
          <a:bodyPr/>
          <a:lstStyle/>
          <a:p>
            <a:pPr algn="just"/>
            <a:endParaRPr lang="es-ES" dirty="0"/>
          </a:p>
          <a:p>
            <a:pPr algn="just"/>
            <a:endParaRPr lang="es-CL" dirty="0"/>
          </a:p>
        </p:txBody>
      </p:sp>
      <p:grpSp>
        <p:nvGrpSpPr>
          <p:cNvPr id="5" name="Agrupar 3">
            <a:extLst>
              <a:ext uri="{FF2B5EF4-FFF2-40B4-BE49-F238E27FC236}">
                <a16:creationId xmlns:a16="http://schemas.microsoft.com/office/drawing/2014/main" id="{052CC299-D3ED-4EFB-8EEE-98CF735C1038}"/>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028D4BD2-D4C7-4719-B04F-FC6E7369B272}"/>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28A13392-C65E-471E-AC82-C4326ED95B7B}"/>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4425BD99-6C56-4235-A3CA-3730F06BE8BE}"/>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B1900DE9-4D2C-4560-A50C-595A29668771}"/>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0" name="Imagen 9" descr="iso color.png">
            <a:extLst>
              <a:ext uri="{FF2B5EF4-FFF2-40B4-BE49-F238E27FC236}">
                <a16:creationId xmlns:a16="http://schemas.microsoft.com/office/drawing/2014/main" id="{26B2C3BF-7EB8-48B6-8674-4E34A3E49615}"/>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11" name="Marcador de contenido 3">
            <a:extLst>
              <a:ext uri="{FF2B5EF4-FFF2-40B4-BE49-F238E27FC236}">
                <a16:creationId xmlns:a16="http://schemas.microsoft.com/office/drawing/2014/main" id="{CB7477F7-77C6-49D1-86B1-8766DB0763DC}"/>
              </a:ext>
            </a:extLst>
          </p:cNvPr>
          <p:cNvGraphicFramePr>
            <a:graphicFrameLocks/>
          </p:cNvGraphicFramePr>
          <p:nvPr>
            <p:extLst>
              <p:ext uri="{D42A27DB-BD31-4B8C-83A1-F6EECF244321}">
                <p14:modId xmlns:p14="http://schemas.microsoft.com/office/powerpoint/2010/main" val="15700805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uadroTexto 11">
            <a:extLst>
              <a:ext uri="{FF2B5EF4-FFF2-40B4-BE49-F238E27FC236}">
                <a16:creationId xmlns:a16="http://schemas.microsoft.com/office/drawing/2014/main" id="{380E9153-FFEC-4EA6-91DE-28C8C53B62AF}"/>
              </a:ext>
            </a:extLst>
          </p:cNvPr>
          <p:cNvSpPr txBox="1"/>
          <p:nvPr/>
        </p:nvSpPr>
        <p:spPr>
          <a:xfrm>
            <a:off x="702365" y="4731026"/>
            <a:ext cx="2941984" cy="1477328"/>
          </a:xfrm>
          <a:prstGeom prst="rect">
            <a:avLst/>
          </a:prstGeom>
          <a:noFill/>
        </p:spPr>
        <p:txBody>
          <a:bodyPr wrap="square" rtlCol="0">
            <a:spAutoFit/>
          </a:bodyPr>
          <a:lstStyle/>
          <a:p>
            <a:r>
              <a:rPr lang="es-CL" dirty="0"/>
              <a:t>1.1 Redes Sociales</a:t>
            </a:r>
          </a:p>
          <a:p>
            <a:r>
              <a:rPr lang="es-CL" dirty="0"/>
              <a:t>1.2 Confianza en las personas</a:t>
            </a:r>
          </a:p>
          <a:p>
            <a:r>
              <a:rPr lang="es-CL" dirty="0"/>
              <a:t>1.3 Aceptación de la diversidad</a:t>
            </a:r>
          </a:p>
          <a:p>
            <a:endParaRPr lang="es-CL" dirty="0"/>
          </a:p>
        </p:txBody>
      </p:sp>
      <p:sp>
        <p:nvSpPr>
          <p:cNvPr id="13" name="CuadroTexto 12">
            <a:extLst>
              <a:ext uri="{FF2B5EF4-FFF2-40B4-BE49-F238E27FC236}">
                <a16:creationId xmlns:a16="http://schemas.microsoft.com/office/drawing/2014/main" id="{8D6845F9-E46E-4EF1-BD99-5D22EA428CA8}"/>
              </a:ext>
            </a:extLst>
          </p:cNvPr>
          <p:cNvSpPr txBox="1"/>
          <p:nvPr/>
        </p:nvSpPr>
        <p:spPr>
          <a:xfrm>
            <a:off x="8236225" y="2060713"/>
            <a:ext cx="3452191" cy="1200329"/>
          </a:xfrm>
          <a:prstGeom prst="rect">
            <a:avLst/>
          </a:prstGeom>
          <a:noFill/>
        </p:spPr>
        <p:txBody>
          <a:bodyPr wrap="square" rtlCol="0">
            <a:spAutoFit/>
          </a:bodyPr>
          <a:lstStyle/>
          <a:p>
            <a:r>
              <a:rPr lang="es-CL" dirty="0"/>
              <a:t>2.1 Identificación</a:t>
            </a:r>
          </a:p>
          <a:p>
            <a:r>
              <a:rPr lang="es-CL" dirty="0"/>
              <a:t>2.2 Confianza en las Instituciones</a:t>
            </a:r>
          </a:p>
          <a:p>
            <a:r>
              <a:rPr lang="es-CL" dirty="0"/>
              <a:t>2.3 Percepción de justicia</a:t>
            </a:r>
          </a:p>
          <a:p>
            <a:endParaRPr lang="es-CL" dirty="0"/>
          </a:p>
        </p:txBody>
      </p:sp>
      <p:sp>
        <p:nvSpPr>
          <p:cNvPr id="14" name="CuadroTexto 13">
            <a:extLst>
              <a:ext uri="{FF2B5EF4-FFF2-40B4-BE49-F238E27FC236}">
                <a16:creationId xmlns:a16="http://schemas.microsoft.com/office/drawing/2014/main" id="{D4D77A05-7B7C-4897-A6D0-84C91CF11B1E}"/>
              </a:ext>
            </a:extLst>
          </p:cNvPr>
          <p:cNvSpPr txBox="1"/>
          <p:nvPr/>
        </p:nvSpPr>
        <p:spPr>
          <a:xfrm>
            <a:off x="8547652" y="4625010"/>
            <a:ext cx="3644348" cy="1200329"/>
          </a:xfrm>
          <a:prstGeom prst="rect">
            <a:avLst/>
          </a:prstGeom>
          <a:noFill/>
        </p:spPr>
        <p:txBody>
          <a:bodyPr wrap="square" rtlCol="0">
            <a:spAutoFit/>
          </a:bodyPr>
          <a:lstStyle/>
          <a:p>
            <a:r>
              <a:rPr lang="es-CL" dirty="0"/>
              <a:t>3.1 Solidaridad</a:t>
            </a:r>
          </a:p>
          <a:p>
            <a:r>
              <a:rPr lang="es-CL" dirty="0"/>
              <a:t>3.2 Respeto por las normas sociales</a:t>
            </a:r>
          </a:p>
          <a:p>
            <a:r>
              <a:rPr lang="es-CL" dirty="0"/>
              <a:t>3.3 Participación cívica</a:t>
            </a:r>
          </a:p>
          <a:p>
            <a:endParaRPr lang="es-CL" dirty="0"/>
          </a:p>
        </p:txBody>
      </p:sp>
    </p:spTree>
    <p:extLst>
      <p:ext uri="{BB962C8B-B14F-4D97-AF65-F5344CB8AC3E}">
        <p14:creationId xmlns:p14="http://schemas.microsoft.com/office/powerpoint/2010/main" val="686791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E7C2F-2E22-4AAD-857A-CFF223D9AA3D}"/>
              </a:ext>
            </a:extLst>
          </p:cNvPr>
          <p:cNvSpPr>
            <a:spLocks noGrp="1"/>
          </p:cNvSpPr>
          <p:nvPr>
            <p:ph type="title"/>
          </p:nvPr>
        </p:nvSpPr>
        <p:spPr/>
        <p:txBody>
          <a:bodyPr>
            <a:noAutofit/>
          </a:bodyPr>
          <a:lstStyle/>
          <a:p>
            <a:r>
              <a:rPr lang="es-CL" sz="4000" b="1" cap="small" dirty="0">
                <a:latin typeface="Arial Nova Cond" panose="020B0506020202020204" pitchFamily="34" charset="0"/>
              </a:rPr>
              <a:t>Encuesta ELSOC</a:t>
            </a:r>
            <a:br>
              <a:rPr lang="es-CL" sz="4000" dirty="0">
                <a:latin typeface="Arial Nova Cond" panose="020B0506020202020204" pitchFamily="34" charset="0"/>
              </a:rPr>
            </a:br>
            <a:r>
              <a:rPr lang="es-CL" sz="2400" dirty="0">
                <a:latin typeface="Arial Nova Cond" panose="020B0506020202020204" pitchFamily="34" charset="0"/>
              </a:rPr>
              <a:t>Dominios y dimensiones de la Cohesión Social</a:t>
            </a:r>
          </a:p>
        </p:txBody>
      </p:sp>
      <p:grpSp>
        <p:nvGrpSpPr>
          <p:cNvPr id="5" name="Agrupar 3">
            <a:extLst>
              <a:ext uri="{FF2B5EF4-FFF2-40B4-BE49-F238E27FC236}">
                <a16:creationId xmlns:a16="http://schemas.microsoft.com/office/drawing/2014/main" id="{052CC299-D3ED-4EFB-8EEE-98CF735C1038}"/>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028D4BD2-D4C7-4719-B04F-FC6E7369B272}"/>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28A13392-C65E-471E-AC82-C4326ED95B7B}"/>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4425BD99-6C56-4235-A3CA-3730F06BE8BE}"/>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B1900DE9-4D2C-4560-A50C-595A29668771}"/>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0" name="Imagen 9" descr="iso color.png">
            <a:extLst>
              <a:ext uri="{FF2B5EF4-FFF2-40B4-BE49-F238E27FC236}">
                <a16:creationId xmlns:a16="http://schemas.microsoft.com/office/drawing/2014/main" id="{26B2C3BF-7EB8-48B6-8674-4E34A3E49615}"/>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17" name="Marcador de contenido 4">
            <a:extLst>
              <a:ext uri="{FF2B5EF4-FFF2-40B4-BE49-F238E27FC236}">
                <a16:creationId xmlns:a16="http://schemas.microsoft.com/office/drawing/2014/main" id="{C2BEBAC9-A2BB-4544-B4CE-7DFD35470424}"/>
              </a:ext>
            </a:extLst>
          </p:cNvPr>
          <p:cNvGraphicFramePr>
            <a:graphicFrameLocks noGrp="1"/>
          </p:cNvGraphicFramePr>
          <p:nvPr>
            <p:ph idx="1"/>
            <p:extLst>
              <p:ext uri="{D42A27DB-BD31-4B8C-83A1-F6EECF244321}">
                <p14:modId xmlns:p14="http://schemas.microsoft.com/office/powerpoint/2010/main" val="1438290683"/>
              </p:ext>
            </p:extLst>
          </p:nvPr>
        </p:nvGraphicFramePr>
        <p:xfrm>
          <a:off x="838200" y="1825625"/>
          <a:ext cx="10515600" cy="4466590"/>
        </p:xfrm>
        <a:graphic>
          <a:graphicData uri="http://schemas.openxmlformats.org/drawingml/2006/table">
            <a:tbl>
              <a:tblPr firstRow="1" bandRow="1">
                <a:tableStyleId>{073A0DAA-6AF3-43AB-8588-CEC1D06C72B9}</a:tableStyleId>
              </a:tblPr>
              <a:tblGrid>
                <a:gridCol w="2312504">
                  <a:extLst>
                    <a:ext uri="{9D8B030D-6E8A-4147-A177-3AD203B41FA5}">
                      <a16:colId xmlns:a16="http://schemas.microsoft.com/office/drawing/2014/main" val="3320786956"/>
                    </a:ext>
                  </a:extLst>
                </a:gridCol>
                <a:gridCol w="3130826">
                  <a:extLst>
                    <a:ext uri="{9D8B030D-6E8A-4147-A177-3AD203B41FA5}">
                      <a16:colId xmlns:a16="http://schemas.microsoft.com/office/drawing/2014/main" val="761700823"/>
                    </a:ext>
                  </a:extLst>
                </a:gridCol>
                <a:gridCol w="5072270">
                  <a:extLst>
                    <a:ext uri="{9D8B030D-6E8A-4147-A177-3AD203B41FA5}">
                      <a16:colId xmlns:a16="http://schemas.microsoft.com/office/drawing/2014/main" val="1571444114"/>
                    </a:ext>
                  </a:extLst>
                </a:gridCol>
              </a:tblGrid>
              <a:tr h="370840">
                <a:tc>
                  <a:txBody>
                    <a:bodyPr/>
                    <a:lstStyle/>
                    <a:p>
                      <a:pPr algn="ctr"/>
                      <a:r>
                        <a:rPr lang="es-CL" dirty="0"/>
                        <a:t>Dimensión</a:t>
                      </a:r>
                      <a:endParaRPr lang="es-CL" dirty="0">
                        <a:latin typeface="+mj-lt"/>
                      </a:endParaRPr>
                    </a:p>
                  </a:txBody>
                  <a:tcPr/>
                </a:tc>
                <a:tc>
                  <a:txBody>
                    <a:bodyPr/>
                    <a:lstStyle/>
                    <a:p>
                      <a:pPr algn="ctr"/>
                      <a:r>
                        <a:rPr lang="es-CL" dirty="0"/>
                        <a:t>Subdimensión</a:t>
                      </a:r>
                      <a:endParaRPr lang="es-CL" dirty="0">
                        <a:latin typeface="+mj-lt"/>
                      </a:endParaRPr>
                    </a:p>
                  </a:txBody>
                  <a:tcPr/>
                </a:tc>
                <a:tc>
                  <a:txBody>
                    <a:bodyPr/>
                    <a:lstStyle/>
                    <a:p>
                      <a:pPr algn="ctr"/>
                      <a:r>
                        <a:rPr lang="es-CL" dirty="0"/>
                        <a:t>Definición</a:t>
                      </a:r>
                      <a:endParaRPr lang="es-CL" dirty="0">
                        <a:latin typeface="+mj-lt"/>
                      </a:endParaRPr>
                    </a:p>
                  </a:txBody>
                  <a:tcPr/>
                </a:tc>
                <a:extLst>
                  <a:ext uri="{0D108BD9-81ED-4DB2-BD59-A6C34878D82A}">
                    <a16:rowId xmlns:a16="http://schemas.microsoft.com/office/drawing/2014/main" val="3426412233"/>
                  </a:ext>
                </a:extLst>
              </a:tr>
              <a:tr h="370840">
                <a:tc rowSpan="3">
                  <a:txBody>
                    <a:bodyPr/>
                    <a:lstStyle/>
                    <a:p>
                      <a:pPr algn="ctr" fontAlgn="b"/>
                      <a:r>
                        <a:rPr lang="es-CL" sz="1800" u="none" strike="noStrike" dirty="0">
                          <a:effectLst/>
                        </a:rPr>
                        <a:t>Relaciones sociales</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800" u="none" strike="noStrike" dirty="0">
                          <a:effectLst/>
                        </a:rPr>
                        <a:t>Redes Sociales</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600" u="none" strike="noStrike" dirty="0">
                          <a:effectLst/>
                        </a:rPr>
                        <a:t>Personas tienen fuertes y resilientes redes sociales</a:t>
                      </a:r>
                      <a:endParaRPr lang="es-CL" sz="16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2206519576"/>
                  </a:ext>
                </a:extLst>
              </a:tr>
              <a:tr h="370840">
                <a:tc vMerge="1">
                  <a:txBody>
                    <a:bodyPr/>
                    <a:lstStyle/>
                    <a:p>
                      <a:endParaRPr lang="es-CL" dirty="0"/>
                    </a:p>
                  </a:txBody>
                  <a:tcPr/>
                </a:tc>
                <a:tc>
                  <a:txBody>
                    <a:bodyPr/>
                    <a:lstStyle/>
                    <a:p>
                      <a:pPr algn="ctr" fontAlgn="b"/>
                      <a:r>
                        <a:rPr lang="es-CL" sz="1800" u="none" strike="noStrike" dirty="0">
                          <a:effectLst/>
                        </a:rPr>
                        <a:t>Confianza en las personas</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600" u="none" strike="noStrike" dirty="0">
                          <a:effectLst/>
                        </a:rPr>
                        <a:t>Personas tienen un alto nivel de confianza en las personas</a:t>
                      </a:r>
                      <a:endParaRPr lang="es-CL" sz="16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344923672"/>
                  </a:ext>
                </a:extLst>
              </a:tr>
              <a:tr h="370840">
                <a:tc vMerge="1">
                  <a:txBody>
                    <a:bodyPr/>
                    <a:lstStyle/>
                    <a:p>
                      <a:endParaRPr lang="es-CL" dirty="0"/>
                    </a:p>
                  </a:txBody>
                  <a:tcPr/>
                </a:tc>
                <a:tc>
                  <a:txBody>
                    <a:bodyPr/>
                    <a:lstStyle/>
                    <a:p>
                      <a:pPr algn="ctr" fontAlgn="b"/>
                      <a:r>
                        <a:rPr lang="es-CL" sz="1800" u="none" strike="noStrike" dirty="0">
                          <a:effectLst/>
                        </a:rPr>
                        <a:t>Aceptación de la diversidad</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600" u="none" strike="noStrike" dirty="0">
                          <a:effectLst/>
                        </a:rPr>
                        <a:t>Las personas aceptan a individuos con otros valores y estilos de vidas como miembros iguales de las personas</a:t>
                      </a:r>
                      <a:endParaRPr lang="es-CL" sz="16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2521974862"/>
                  </a:ext>
                </a:extLst>
              </a:tr>
              <a:tr h="370840">
                <a:tc rowSpan="3">
                  <a:txBody>
                    <a:bodyPr/>
                    <a:lstStyle/>
                    <a:p>
                      <a:pPr algn="ctr" fontAlgn="b"/>
                      <a:r>
                        <a:rPr lang="es-CL" sz="1800" u="none" strike="noStrike" dirty="0">
                          <a:effectLst/>
                        </a:rPr>
                        <a:t>Vínculos</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800" u="none" strike="noStrike" dirty="0">
                          <a:effectLst/>
                        </a:rPr>
                        <a:t>Identificación</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600" u="none" strike="noStrike" dirty="0">
                          <a:effectLst/>
                        </a:rPr>
                        <a:t>Las personas sienten una fuerte conexión con su país y se identifican con él</a:t>
                      </a:r>
                      <a:endParaRPr lang="es-CL" sz="16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2619072780"/>
                  </a:ext>
                </a:extLst>
              </a:tr>
              <a:tr h="370840">
                <a:tc vMerge="1">
                  <a:txBody>
                    <a:bodyPr/>
                    <a:lstStyle/>
                    <a:p>
                      <a:endParaRPr lang="es-CL" dirty="0"/>
                    </a:p>
                  </a:txBody>
                  <a:tcPr/>
                </a:tc>
                <a:tc>
                  <a:txBody>
                    <a:bodyPr/>
                    <a:lstStyle/>
                    <a:p>
                      <a:pPr algn="ctr" fontAlgn="b"/>
                      <a:r>
                        <a:rPr lang="es-CL" sz="1800" u="none" strike="noStrike" dirty="0">
                          <a:effectLst/>
                        </a:rPr>
                        <a:t>Confianza en las instituciones</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600" u="none" strike="noStrike" dirty="0">
                          <a:effectLst/>
                        </a:rPr>
                        <a:t>Las personas tienen un alto nivel de confianza en las instituciones sociales  y políticas</a:t>
                      </a:r>
                      <a:endParaRPr lang="es-CL" sz="16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3339219002"/>
                  </a:ext>
                </a:extLst>
              </a:tr>
              <a:tr h="370840">
                <a:tc vMerge="1">
                  <a:txBody>
                    <a:bodyPr/>
                    <a:lstStyle/>
                    <a:p>
                      <a:endParaRPr lang="es-CL" dirty="0"/>
                    </a:p>
                  </a:txBody>
                  <a:tcPr/>
                </a:tc>
                <a:tc>
                  <a:txBody>
                    <a:bodyPr/>
                    <a:lstStyle/>
                    <a:p>
                      <a:pPr algn="ctr" fontAlgn="b"/>
                      <a:r>
                        <a:rPr lang="es-CL" sz="1800" u="none" strike="noStrike" dirty="0">
                          <a:effectLst/>
                        </a:rPr>
                        <a:t>Percepción de justicia</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600" u="none" strike="noStrike" dirty="0">
                          <a:effectLst/>
                        </a:rPr>
                        <a:t>Las personas creen que los bienes de la sociedad son distribuidos justamente y que ellos son tratados justamente</a:t>
                      </a:r>
                      <a:endParaRPr lang="es-CL" sz="16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754970066"/>
                  </a:ext>
                </a:extLst>
              </a:tr>
              <a:tr h="370840">
                <a:tc rowSpan="3">
                  <a:txBody>
                    <a:bodyPr/>
                    <a:lstStyle/>
                    <a:p>
                      <a:pPr algn="ctr" fontAlgn="b"/>
                      <a:r>
                        <a:rPr lang="es-CL" sz="1800" u="none" strike="noStrike" dirty="0">
                          <a:effectLst/>
                        </a:rPr>
                        <a:t>Foco en el bien común</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800" u="none" strike="noStrike" dirty="0">
                          <a:effectLst/>
                        </a:rPr>
                        <a:t>Solidaridad</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600" u="none" strike="noStrike" dirty="0">
                          <a:effectLst/>
                        </a:rPr>
                        <a:t>Las personas sienten responsabilidad por otras y están dispuesta a ayudarlos</a:t>
                      </a:r>
                      <a:endParaRPr lang="es-CL" sz="16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4268409982"/>
                  </a:ext>
                </a:extLst>
              </a:tr>
              <a:tr h="370840">
                <a:tc vMerge="1">
                  <a:txBody>
                    <a:bodyPr/>
                    <a:lstStyle/>
                    <a:p>
                      <a:pPr algn="l" fontAlgn="b"/>
                      <a:endParaRPr lang="es-C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L" sz="1800" u="none" strike="noStrike" dirty="0">
                          <a:effectLst/>
                        </a:rPr>
                        <a:t>Respeto por las normas sociales</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600" u="none" strike="noStrike" dirty="0">
                          <a:effectLst/>
                        </a:rPr>
                        <a:t>Las personas acatan las reglas fundamentales de la sociedad</a:t>
                      </a:r>
                      <a:endParaRPr lang="es-CL" sz="16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921234833"/>
                  </a:ext>
                </a:extLst>
              </a:tr>
              <a:tr h="370840">
                <a:tc vMerge="1">
                  <a:txBody>
                    <a:bodyPr/>
                    <a:lstStyle/>
                    <a:p>
                      <a:endParaRPr lang="es-CL" dirty="0"/>
                    </a:p>
                  </a:txBody>
                  <a:tcPr/>
                </a:tc>
                <a:tc>
                  <a:txBody>
                    <a:bodyPr/>
                    <a:lstStyle/>
                    <a:p>
                      <a:pPr algn="ctr" fontAlgn="b"/>
                      <a:r>
                        <a:rPr lang="es-CL" sz="1800" u="none" strike="noStrike" dirty="0">
                          <a:effectLst/>
                        </a:rPr>
                        <a:t>Participación cívica</a:t>
                      </a:r>
                      <a:endParaRPr lang="es-CL" sz="1800" b="0" i="0" u="none" strike="noStrike" dirty="0">
                        <a:solidFill>
                          <a:srgbClr val="000000"/>
                        </a:solidFill>
                        <a:effectLst/>
                        <a:latin typeface="+mj-lt"/>
                      </a:endParaRPr>
                    </a:p>
                  </a:txBody>
                  <a:tcPr marL="9525" marR="9525" marT="9525" marB="0" anchor="ctr"/>
                </a:tc>
                <a:tc>
                  <a:txBody>
                    <a:bodyPr/>
                    <a:lstStyle/>
                    <a:p>
                      <a:pPr algn="ctr" fontAlgn="b"/>
                      <a:r>
                        <a:rPr lang="es-CL" sz="1600" u="none" strike="noStrike" dirty="0">
                          <a:effectLst/>
                        </a:rPr>
                        <a:t>Las personas participan en la vida política y social y entran en las discusiones públicas.</a:t>
                      </a:r>
                      <a:endParaRPr lang="es-CL" sz="16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2554761546"/>
                  </a:ext>
                </a:extLst>
              </a:tr>
            </a:tbl>
          </a:graphicData>
        </a:graphic>
      </p:graphicFrame>
    </p:spTree>
    <p:extLst>
      <p:ext uri="{BB962C8B-B14F-4D97-AF65-F5344CB8AC3E}">
        <p14:creationId xmlns:p14="http://schemas.microsoft.com/office/powerpoint/2010/main" val="2444164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3DFF0151-5C60-4F8B-B7BE-8A84E6C0C88B}"/>
              </a:ext>
            </a:extLst>
          </p:cNvPr>
          <p:cNvSpPr>
            <a:spLocks noGrp="1"/>
          </p:cNvSpPr>
          <p:nvPr>
            <p:ph type="title"/>
          </p:nvPr>
        </p:nvSpPr>
        <p:spPr>
          <a:xfrm>
            <a:off x="838200" y="365125"/>
            <a:ext cx="10515600" cy="1325563"/>
          </a:xfrm>
        </p:spPr>
        <p:txBody>
          <a:bodyPr>
            <a:normAutofit/>
          </a:bodyPr>
          <a:lstStyle/>
          <a:p>
            <a:r>
              <a:rPr lang="es-CL" sz="4000" b="1" cap="small" dirty="0">
                <a:latin typeface="Arial Nova Cond" panose="020B0506020202020204" pitchFamily="34" charset="0"/>
              </a:rPr>
              <a:t>Encuesta ELSOC</a:t>
            </a:r>
            <a:br>
              <a:rPr lang="es-CL" sz="4000" dirty="0">
                <a:latin typeface="Arial Nova Cond" panose="020B0506020202020204" pitchFamily="34" charset="0"/>
              </a:rPr>
            </a:br>
            <a:r>
              <a:rPr lang="es-CL" sz="2400" dirty="0">
                <a:latin typeface="Arial Nova Cond" panose="020B0506020202020204" pitchFamily="34" charset="0"/>
              </a:rPr>
              <a:t>Módulos temáticos</a:t>
            </a:r>
            <a:endParaRPr lang="es-CL" sz="4000" dirty="0">
              <a:latin typeface="Arial Nova Cond" panose="020B0506020202020204" pitchFamily="34" charset="0"/>
            </a:endParaRPr>
          </a:p>
        </p:txBody>
      </p:sp>
      <p:grpSp>
        <p:nvGrpSpPr>
          <p:cNvPr id="19" name="Agrupar 3">
            <a:extLst>
              <a:ext uri="{FF2B5EF4-FFF2-40B4-BE49-F238E27FC236}">
                <a16:creationId xmlns:a16="http://schemas.microsoft.com/office/drawing/2014/main" id="{4C42D7C4-93C9-44E2-A22C-FB6A0807F7E1}"/>
              </a:ext>
            </a:extLst>
          </p:cNvPr>
          <p:cNvGrpSpPr/>
          <p:nvPr/>
        </p:nvGrpSpPr>
        <p:grpSpPr>
          <a:xfrm>
            <a:off x="913988" y="0"/>
            <a:ext cx="5191000" cy="107999"/>
            <a:chOff x="913988" y="-3775"/>
            <a:chExt cx="5191000" cy="107999"/>
          </a:xfrm>
        </p:grpSpPr>
        <p:sp>
          <p:nvSpPr>
            <p:cNvPr id="20" name="Rectángulo 19">
              <a:extLst>
                <a:ext uri="{FF2B5EF4-FFF2-40B4-BE49-F238E27FC236}">
                  <a16:creationId xmlns:a16="http://schemas.microsoft.com/office/drawing/2014/main" id="{CCF96431-34BB-4AAC-873E-46B6447B70D5}"/>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1" name="Rectángulo 20">
              <a:extLst>
                <a:ext uri="{FF2B5EF4-FFF2-40B4-BE49-F238E27FC236}">
                  <a16:creationId xmlns:a16="http://schemas.microsoft.com/office/drawing/2014/main" id="{54E2F664-1784-494F-91A8-1AA7E04A2FF7}"/>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2" name="Rectángulo 21">
              <a:extLst>
                <a:ext uri="{FF2B5EF4-FFF2-40B4-BE49-F238E27FC236}">
                  <a16:creationId xmlns:a16="http://schemas.microsoft.com/office/drawing/2014/main" id="{953D5618-1693-4AE2-A278-05DCF6E744C8}"/>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39" name="Rectángulo 38">
              <a:extLst>
                <a:ext uri="{FF2B5EF4-FFF2-40B4-BE49-F238E27FC236}">
                  <a16:creationId xmlns:a16="http://schemas.microsoft.com/office/drawing/2014/main" id="{926CEDB2-987F-4CE4-9EF4-FBD319875099}"/>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40" name="Imagen 39" descr="iso color.png">
            <a:extLst>
              <a:ext uri="{FF2B5EF4-FFF2-40B4-BE49-F238E27FC236}">
                <a16:creationId xmlns:a16="http://schemas.microsoft.com/office/drawing/2014/main" id="{76F3F28A-79E0-460D-881A-87630E0DB2F0}"/>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6" name="Diagrama 5">
            <a:extLst>
              <a:ext uri="{FF2B5EF4-FFF2-40B4-BE49-F238E27FC236}">
                <a16:creationId xmlns:a16="http://schemas.microsoft.com/office/drawing/2014/main" id="{A038FFA2-6A36-4126-BE3D-348C7ECBED4E}"/>
              </a:ext>
            </a:extLst>
          </p:cNvPr>
          <p:cNvGraphicFramePr/>
          <p:nvPr>
            <p:extLst>
              <p:ext uri="{D42A27DB-BD31-4B8C-83A1-F6EECF244321}">
                <p14:modId xmlns:p14="http://schemas.microsoft.com/office/powerpoint/2010/main" val="1139187688"/>
              </p:ext>
            </p:extLst>
          </p:nvPr>
        </p:nvGraphicFramePr>
        <p:xfrm>
          <a:off x="1404981" y="1582608"/>
          <a:ext cx="9620069" cy="4956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9416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3DFF0151-5C60-4F8B-B7BE-8A84E6C0C88B}"/>
              </a:ext>
            </a:extLst>
          </p:cNvPr>
          <p:cNvSpPr>
            <a:spLocks noGrp="1"/>
          </p:cNvSpPr>
          <p:nvPr>
            <p:ph type="title"/>
          </p:nvPr>
        </p:nvSpPr>
        <p:spPr/>
        <p:txBody>
          <a:bodyPr>
            <a:normAutofit/>
          </a:bodyPr>
          <a:lstStyle/>
          <a:p>
            <a:r>
              <a:rPr lang="es-CL" sz="4000" b="1" cap="small" dirty="0">
                <a:latin typeface="Arial Nova Cond" panose="020B0506020202020204" pitchFamily="34" charset="0"/>
              </a:rPr>
              <a:t>Encuesta ELSOC</a:t>
            </a:r>
            <a:br>
              <a:rPr lang="es-CL" dirty="0">
                <a:latin typeface="Arial Nova Cond" panose="020B0506020202020204" pitchFamily="34" charset="0"/>
              </a:rPr>
            </a:br>
            <a:r>
              <a:rPr lang="es-CL" sz="2200" dirty="0">
                <a:latin typeface="Arial Nova Cond" panose="020B0506020202020204" pitchFamily="34" charset="0"/>
              </a:rPr>
              <a:t>Algunos resultados: </a:t>
            </a:r>
            <a:r>
              <a:rPr lang="es-ES" sz="2200" dirty="0"/>
              <a:t>¿Con qué frecuencia usted/alguien de su hogar se ha molestado o incomodado por problemas con sus vecinos? </a:t>
            </a:r>
            <a:endParaRPr lang="es-CL" sz="2200" dirty="0">
              <a:latin typeface="Arial Nova Cond" panose="020B0506020202020204" pitchFamily="34" charset="0"/>
            </a:endParaRPr>
          </a:p>
        </p:txBody>
      </p:sp>
      <p:grpSp>
        <p:nvGrpSpPr>
          <p:cNvPr id="19" name="Agrupar 3">
            <a:extLst>
              <a:ext uri="{FF2B5EF4-FFF2-40B4-BE49-F238E27FC236}">
                <a16:creationId xmlns:a16="http://schemas.microsoft.com/office/drawing/2014/main" id="{4C42D7C4-93C9-44E2-A22C-FB6A0807F7E1}"/>
              </a:ext>
            </a:extLst>
          </p:cNvPr>
          <p:cNvGrpSpPr/>
          <p:nvPr/>
        </p:nvGrpSpPr>
        <p:grpSpPr>
          <a:xfrm>
            <a:off x="913988" y="0"/>
            <a:ext cx="5191000" cy="107999"/>
            <a:chOff x="913988" y="-3775"/>
            <a:chExt cx="5191000" cy="107999"/>
          </a:xfrm>
        </p:grpSpPr>
        <p:sp>
          <p:nvSpPr>
            <p:cNvPr id="20" name="Rectángulo 19">
              <a:extLst>
                <a:ext uri="{FF2B5EF4-FFF2-40B4-BE49-F238E27FC236}">
                  <a16:creationId xmlns:a16="http://schemas.microsoft.com/office/drawing/2014/main" id="{CCF96431-34BB-4AAC-873E-46B6447B70D5}"/>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1" name="Rectángulo 20">
              <a:extLst>
                <a:ext uri="{FF2B5EF4-FFF2-40B4-BE49-F238E27FC236}">
                  <a16:creationId xmlns:a16="http://schemas.microsoft.com/office/drawing/2014/main" id="{54E2F664-1784-494F-91A8-1AA7E04A2FF7}"/>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2" name="Rectángulo 21">
              <a:extLst>
                <a:ext uri="{FF2B5EF4-FFF2-40B4-BE49-F238E27FC236}">
                  <a16:creationId xmlns:a16="http://schemas.microsoft.com/office/drawing/2014/main" id="{953D5618-1693-4AE2-A278-05DCF6E744C8}"/>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39" name="Rectángulo 38">
              <a:extLst>
                <a:ext uri="{FF2B5EF4-FFF2-40B4-BE49-F238E27FC236}">
                  <a16:creationId xmlns:a16="http://schemas.microsoft.com/office/drawing/2014/main" id="{926CEDB2-987F-4CE4-9EF4-FBD319875099}"/>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40" name="Imagen 39" descr="iso color.png">
            <a:extLst>
              <a:ext uri="{FF2B5EF4-FFF2-40B4-BE49-F238E27FC236}">
                <a16:creationId xmlns:a16="http://schemas.microsoft.com/office/drawing/2014/main" id="{76F3F28A-79E0-460D-881A-87630E0DB2F0}"/>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15" name="Marcador de contenido 4">
            <a:extLst>
              <a:ext uri="{FF2B5EF4-FFF2-40B4-BE49-F238E27FC236}">
                <a16:creationId xmlns:a16="http://schemas.microsoft.com/office/drawing/2014/main" id="{B5B36B15-B0DF-4E6A-B29F-78AE93FF2AB2}"/>
              </a:ext>
            </a:extLst>
          </p:cNvPr>
          <p:cNvGraphicFramePr>
            <a:graphicFrameLocks noGrp="1"/>
          </p:cNvGraphicFramePr>
          <p:nvPr>
            <p:ph sz="half" idx="2"/>
            <p:extLst>
              <p:ext uri="{D42A27DB-BD31-4B8C-83A1-F6EECF244321}">
                <p14:modId xmlns:p14="http://schemas.microsoft.com/office/powerpoint/2010/main" val="4947327"/>
              </p:ext>
            </p:extLst>
          </p:nvPr>
        </p:nvGraphicFramePr>
        <p:xfrm>
          <a:off x="729820" y="1701839"/>
          <a:ext cx="5377331" cy="46656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Marcador de contenido 5">
            <a:extLst>
              <a:ext uri="{FF2B5EF4-FFF2-40B4-BE49-F238E27FC236}">
                <a16:creationId xmlns:a16="http://schemas.microsoft.com/office/drawing/2014/main" id="{4800878E-B1DA-49DC-8E51-7DA2881789C6}"/>
              </a:ext>
            </a:extLst>
          </p:cNvPr>
          <p:cNvGraphicFramePr>
            <a:graphicFrameLocks noGrp="1"/>
          </p:cNvGraphicFramePr>
          <p:nvPr>
            <p:ph sz="quarter" idx="4"/>
            <p:extLst>
              <p:ext uri="{D42A27DB-BD31-4B8C-83A1-F6EECF244321}">
                <p14:modId xmlns:p14="http://schemas.microsoft.com/office/powerpoint/2010/main" val="1911535341"/>
              </p:ext>
            </p:extLst>
          </p:nvPr>
        </p:nvGraphicFramePr>
        <p:xfrm>
          <a:off x="6300482" y="1586607"/>
          <a:ext cx="5183187" cy="257292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Marcador de contenido 4">
            <a:extLst>
              <a:ext uri="{FF2B5EF4-FFF2-40B4-BE49-F238E27FC236}">
                <a16:creationId xmlns:a16="http://schemas.microsoft.com/office/drawing/2014/main" id="{6B3B474A-D4E7-4334-AA80-125BF4629217}"/>
              </a:ext>
            </a:extLst>
          </p:cNvPr>
          <p:cNvGraphicFramePr>
            <a:graphicFrameLocks/>
          </p:cNvGraphicFramePr>
          <p:nvPr>
            <p:extLst>
              <p:ext uri="{D42A27DB-BD31-4B8C-83A1-F6EECF244321}">
                <p14:modId xmlns:p14="http://schemas.microsoft.com/office/powerpoint/2010/main" val="1868160078"/>
              </p:ext>
            </p:extLst>
          </p:nvPr>
        </p:nvGraphicFramePr>
        <p:xfrm>
          <a:off x="6300482" y="4082861"/>
          <a:ext cx="5184000" cy="2574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04998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3DFF0151-5C60-4F8B-B7BE-8A84E6C0C88B}"/>
              </a:ext>
            </a:extLst>
          </p:cNvPr>
          <p:cNvSpPr>
            <a:spLocks noGrp="1"/>
          </p:cNvSpPr>
          <p:nvPr>
            <p:ph type="title"/>
          </p:nvPr>
        </p:nvSpPr>
        <p:spPr/>
        <p:txBody>
          <a:bodyPr>
            <a:normAutofit/>
          </a:bodyPr>
          <a:lstStyle/>
          <a:p>
            <a:r>
              <a:rPr lang="es-CL" sz="4000" b="1" cap="small" dirty="0">
                <a:latin typeface="Arial Nova Cond" panose="020B0506020202020204" pitchFamily="34" charset="0"/>
              </a:rPr>
              <a:t>Encuesta ELSOC</a:t>
            </a:r>
            <a:br>
              <a:rPr lang="es-CL" dirty="0">
                <a:latin typeface="Arial Nova Cond" panose="020B0506020202020204" pitchFamily="34" charset="0"/>
              </a:rPr>
            </a:br>
            <a:r>
              <a:rPr lang="es-CL" sz="2200" dirty="0">
                <a:latin typeface="Arial Nova Cond" panose="020B0506020202020204" pitchFamily="34" charset="0"/>
              </a:rPr>
              <a:t>Algunos resultados: </a:t>
            </a:r>
            <a:r>
              <a:rPr lang="es-ES" sz="2200" dirty="0"/>
              <a:t>¿Cómo cree que evalúan su barrio las personas que viven fuera de su barrio? </a:t>
            </a:r>
            <a:endParaRPr lang="es-CL" sz="2200" dirty="0">
              <a:latin typeface="Arial Nova Cond" panose="020B0506020202020204" pitchFamily="34" charset="0"/>
            </a:endParaRPr>
          </a:p>
        </p:txBody>
      </p:sp>
      <p:grpSp>
        <p:nvGrpSpPr>
          <p:cNvPr id="19" name="Agrupar 3">
            <a:extLst>
              <a:ext uri="{FF2B5EF4-FFF2-40B4-BE49-F238E27FC236}">
                <a16:creationId xmlns:a16="http://schemas.microsoft.com/office/drawing/2014/main" id="{4C42D7C4-93C9-44E2-A22C-FB6A0807F7E1}"/>
              </a:ext>
            </a:extLst>
          </p:cNvPr>
          <p:cNvGrpSpPr/>
          <p:nvPr/>
        </p:nvGrpSpPr>
        <p:grpSpPr>
          <a:xfrm>
            <a:off x="913988" y="0"/>
            <a:ext cx="5191000" cy="107999"/>
            <a:chOff x="913988" y="-3775"/>
            <a:chExt cx="5191000" cy="107999"/>
          </a:xfrm>
        </p:grpSpPr>
        <p:sp>
          <p:nvSpPr>
            <p:cNvPr id="20" name="Rectángulo 19">
              <a:extLst>
                <a:ext uri="{FF2B5EF4-FFF2-40B4-BE49-F238E27FC236}">
                  <a16:creationId xmlns:a16="http://schemas.microsoft.com/office/drawing/2014/main" id="{CCF96431-34BB-4AAC-873E-46B6447B70D5}"/>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1" name="Rectángulo 20">
              <a:extLst>
                <a:ext uri="{FF2B5EF4-FFF2-40B4-BE49-F238E27FC236}">
                  <a16:creationId xmlns:a16="http://schemas.microsoft.com/office/drawing/2014/main" id="{54E2F664-1784-494F-91A8-1AA7E04A2FF7}"/>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2" name="Rectángulo 21">
              <a:extLst>
                <a:ext uri="{FF2B5EF4-FFF2-40B4-BE49-F238E27FC236}">
                  <a16:creationId xmlns:a16="http://schemas.microsoft.com/office/drawing/2014/main" id="{953D5618-1693-4AE2-A278-05DCF6E744C8}"/>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39" name="Rectángulo 38">
              <a:extLst>
                <a:ext uri="{FF2B5EF4-FFF2-40B4-BE49-F238E27FC236}">
                  <a16:creationId xmlns:a16="http://schemas.microsoft.com/office/drawing/2014/main" id="{926CEDB2-987F-4CE4-9EF4-FBD319875099}"/>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40" name="Imagen 39" descr="iso color.png">
            <a:extLst>
              <a:ext uri="{FF2B5EF4-FFF2-40B4-BE49-F238E27FC236}">
                <a16:creationId xmlns:a16="http://schemas.microsoft.com/office/drawing/2014/main" id="{76F3F28A-79E0-460D-881A-87630E0DB2F0}"/>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14" name="Marcador de contenido 4">
            <a:extLst>
              <a:ext uri="{FF2B5EF4-FFF2-40B4-BE49-F238E27FC236}">
                <a16:creationId xmlns:a16="http://schemas.microsoft.com/office/drawing/2014/main" id="{E9EDBA61-663B-4FEC-887B-10981CD849FE}"/>
              </a:ext>
            </a:extLst>
          </p:cNvPr>
          <p:cNvGraphicFramePr>
            <a:graphicFrameLocks noGrp="1"/>
          </p:cNvGraphicFramePr>
          <p:nvPr>
            <p:ph sz="half" idx="2"/>
            <p:extLst>
              <p:ext uri="{D42A27DB-BD31-4B8C-83A1-F6EECF244321}">
                <p14:modId xmlns:p14="http://schemas.microsoft.com/office/powerpoint/2010/main" val="1171229217"/>
              </p:ext>
            </p:extLst>
          </p:nvPr>
        </p:nvGraphicFramePr>
        <p:xfrm>
          <a:off x="912001" y="1752985"/>
          <a:ext cx="5184000" cy="257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Marcador de contenido 4">
            <a:extLst>
              <a:ext uri="{FF2B5EF4-FFF2-40B4-BE49-F238E27FC236}">
                <a16:creationId xmlns:a16="http://schemas.microsoft.com/office/drawing/2014/main" id="{73013BF5-2506-4D82-9F19-2F3767453C1F}"/>
              </a:ext>
            </a:extLst>
          </p:cNvPr>
          <p:cNvGraphicFramePr>
            <a:graphicFrameLocks/>
          </p:cNvGraphicFramePr>
          <p:nvPr>
            <p:extLst>
              <p:ext uri="{D42A27DB-BD31-4B8C-83A1-F6EECF244321}">
                <p14:modId xmlns:p14="http://schemas.microsoft.com/office/powerpoint/2010/main" val="1410448030"/>
              </p:ext>
            </p:extLst>
          </p:nvPr>
        </p:nvGraphicFramePr>
        <p:xfrm>
          <a:off x="6169800" y="1752985"/>
          <a:ext cx="5184000" cy="257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Marcador de contenido 5">
            <a:extLst>
              <a:ext uri="{FF2B5EF4-FFF2-40B4-BE49-F238E27FC236}">
                <a16:creationId xmlns:a16="http://schemas.microsoft.com/office/drawing/2014/main" id="{2CA52896-8DF5-4ED8-B0EF-62EC44BA76C2}"/>
              </a:ext>
            </a:extLst>
          </p:cNvPr>
          <p:cNvGraphicFramePr>
            <a:graphicFrameLocks/>
          </p:cNvGraphicFramePr>
          <p:nvPr>
            <p:extLst>
              <p:ext uri="{D42A27DB-BD31-4B8C-83A1-F6EECF244321}">
                <p14:modId xmlns:p14="http://schemas.microsoft.com/office/powerpoint/2010/main" val="3544424592"/>
              </p:ext>
            </p:extLst>
          </p:nvPr>
        </p:nvGraphicFramePr>
        <p:xfrm>
          <a:off x="838200" y="4158626"/>
          <a:ext cx="5184000" cy="2574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Marcador de contenido 4">
            <a:extLst>
              <a:ext uri="{FF2B5EF4-FFF2-40B4-BE49-F238E27FC236}">
                <a16:creationId xmlns:a16="http://schemas.microsoft.com/office/drawing/2014/main" id="{47E5DBA3-0652-42C1-BE1D-99419D892B2E}"/>
              </a:ext>
            </a:extLst>
          </p:cNvPr>
          <p:cNvGraphicFramePr>
            <a:graphicFrameLocks/>
          </p:cNvGraphicFramePr>
          <p:nvPr>
            <p:extLst>
              <p:ext uri="{D42A27DB-BD31-4B8C-83A1-F6EECF244321}">
                <p14:modId xmlns:p14="http://schemas.microsoft.com/office/powerpoint/2010/main" val="2119597504"/>
              </p:ext>
            </p:extLst>
          </p:nvPr>
        </p:nvGraphicFramePr>
        <p:xfrm>
          <a:off x="6169800" y="4158626"/>
          <a:ext cx="5184000" cy="2574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2325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D58014B5-5B41-4105-905F-8E4BF74EC44F}"/>
              </a:ext>
            </a:extLst>
          </p:cNvPr>
          <p:cNvSpPr>
            <a:spLocks noGrp="1"/>
          </p:cNvSpPr>
          <p:nvPr>
            <p:ph type="ctrTitle"/>
          </p:nvPr>
        </p:nvSpPr>
        <p:spPr/>
        <p:txBody>
          <a:bodyPr>
            <a:normAutofit/>
          </a:bodyPr>
          <a:lstStyle/>
          <a:p>
            <a:r>
              <a:rPr lang="es-ES" sz="4400" cap="small" dirty="0"/>
              <a:t>Desafíos en la medición de la cohesión social en América Latina </a:t>
            </a:r>
            <a:endParaRPr lang="es-CL" sz="4400" cap="small" dirty="0"/>
          </a:p>
        </p:txBody>
      </p:sp>
      <p:sp>
        <p:nvSpPr>
          <p:cNvPr id="15" name="Subtítulo 14">
            <a:extLst>
              <a:ext uri="{FF2B5EF4-FFF2-40B4-BE49-F238E27FC236}">
                <a16:creationId xmlns:a16="http://schemas.microsoft.com/office/drawing/2014/main" id="{07395F01-8F24-47DD-9290-C992FF0EF0C2}"/>
              </a:ext>
            </a:extLst>
          </p:cNvPr>
          <p:cNvSpPr>
            <a:spLocks noGrp="1"/>
          </p:cNvSpPr>
          <p:nvPr>
            <p:ph type="subTitle" idx="1"/>
          </p:nvPr>
        </p:nvSpPr>
        <p:spPr>
          <a:xfrm>
            <a:off x="1524000" y="3602037"/>
            <a:ext cx="9144000" cy="2522537"/>
          </a:xfrm>
        </p:spPr>
        <p:txBody>
          <a:bodyPr>
            <a:normAutofit fontScale="85000" lnSpcReduction="20000"/>
          </a:bodyPr>
          <a:lstStyle/>
          <a:p>
            <a:r>
              <a:rPr lang="es-CL" dirty="0"/>
              <a:t>Una aproximación a los instrumentos del Centro de Estudios del Conflicto y la Cohesión Social (COES)</a:t>
            </a:r>
          </a:p>
          <a:p>
            <a:endParaRPr lang="es-CL" dirty="0"/>
          </a:p>
          <a:p>
            <a:endParaRPr lang="es-CL" sz="1100" dirty="0"/>
          </a:p>
          <a:p>
            <a:r>
              <a:rPr lang="es-CL" b="1" dirty="0"/>
              <a:t>María Luisa Méndez</a:t>
            </a:r>
          </a:p>
          <a:p>
            <a:r>
              <a:rPr lang="es-CL" sz="2000" dirty="0"/>
              <a:t>Investigadora principal COES</a:t>
            </a:r>
          </a:p>
          <a:p>
            <a:r>
              <a:rPr lang="es-CL" sz="2000" dirty="0"/>
              <a:t>Instituto de Estudios Urbanos UC </a:t>
            </a:r>
          </a:p>
          <a:p>
            <a:r>
              <a:rPr lang="es-CL" sz="1600" dirty="0"/>
              <a:t>Octubre 2019</a:t>
            </a:r>
          </a:p>
        </p:txBody>
      </p:sp>
      <p:grpSp>
        <p:nvGrpSpPr>
          <p:cNvPr id="5" name="Agrupar 3">
            <a:extLst>
              <a:ext uri="{FF2B5EF4-FFF2-40B4-BE49-F238E27FC236}">
                <a16:creationId xmlns:a16="http://schemas.microsoft.com/office/drawing/2014/main" id="{1610B4F2-02C7-4E55-B334-9AFF8936E416}"/>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B49FCF65-950D-409A-983E-A2404FCCF3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C5C1DD3D-2ED0-4685-A31E-2DC25432777B}"/>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139D0DC0-F49D-4808-9692-B09295E0F300}"/>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2194BF7E-5052-4EC5-B7EC-C732C8F54B02}"/>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1" name="Imagen 10" descr="iso color.png">
            <a:extLst>
              <a:ext uri="{FF2B5EF4-FFF2-40B4-BE49-F238E27FC236}">
                <a16:creationId xmlns:a16="http://schemas.microsoft.com/office/drawing/2014/main" id="{B92B2F34-B93D-4B7C-A866-C81EAB84D1D7}"/>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5429250"/>
            <a:ext cx="2122856" cy="1428750"/>
          </a:xfrm>
          <a:prstGeom prst="rect">
            <a:avLst/>
          </a:prstGeom>
        </p:spPr>
      </p:pic>
      <p:sp>
        <p:nvSpPr>
          <p:cNvPr id="3" name="Rectángulo 2">
            <a:extLst>
              <a:ext uri="{FF2B5EF4-FFF2-40B4-BE49-F238E27FC236}">
                <a16:creationId xmlns:a16="http://schemas.microsoft.com/office/drawing/2014/main" id="{C2CE4CB4-8072-4B66-B99F-AF2DCDA63D08}"/>
              </a:ext>
            </a:extLst>
          </p:cNvPr>
          <p:cNvSpPr/>
          <p:nvPr/>
        </p:nvSpPr>
        <p:spPr>
          <a:xfrm>
            <a:off x="5422578" y="6306621"/>
            <a:ext cx="1346844" cy="369332"/>
          </a:xfrm>
          <a:prstGeom prst="rect">
            <a:avLst/>
          </a:prstGeom>
        </p:spPr>
        <p:txBody>
          <a:bodyPr wrap="none">
            <a:spAutoFit/>
          </a:bodyPr>
          <a:lstStyle/>
          <a:p>
            <a:pPr algn="ctr"/>
            <a:r>
              <a:rPr lang="es-CL" dirty="0"/>
              <a:t>www.coes.cl</a:t>
            </a:r>
          </a:p>
        </p:txBody>
      </p:sp>
    </p:spTree>
    <p:extLst>
      <p:ext uri="{BB962C8B-B14F-4D97-AF65-F5344CB8AC3E}">
        <p14:creationId xmlns:p14="http://schemas.microsoft.com/office/powerpoint/2010/main" val="782011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3DFF0151-5C60-4F8B-B7BE-8A84E6C0C88B}"/>
              </a:ext>
            </a:extLst>
          </p:cNvPr>
          <p:cNvSpPr>
            <a:spLocks noGrp="1"/>
          </p:cNvSpPr>
          <p:nvPr>
            <p:ph type="title"/>
          </p:nvPr>
        </p:nvSpPr>
        <p:spPr>
          <a:xfrm>
            <a:off x="838200" y="301625"/>
            <a:ext cx="10515600" cy="1325563"/>
          </a:xfrm>
        </p:spPr>
        <p:txBody>
          <a:bodyPr/>
          <a:lstStyle/>
          <a:p>
            <a:r>
              <a:rPr lang="es-CL" sz="4000" b="1" cap="small" dirty="0">
                <a:latin typeface="Arial Nova Cond" panose="020B0506020202020204" pitchFamily="34" charset="0"/>
              </a:rPr>
              <a:t>Encuesta ELSOC</a:t>
            </a:r>
            <a:br>
              <a:rPr lang="es-CL" dirty="0">
                <a:latin typeface="Arial Nova Cond" panose="020B0506020202020204" pitchFamily="34" charset="0"/>
              </a:rPr>
            </a:br>
            <a:r>
              <a:rPr lang="es-CL" sz="2000" dirty="0">
                <a:latin typeface="Arial Nova Cond" panose="020B0506020202020204" pitchFamily="34" charset="0"/>
              </a:rPr>
              <a:t>Algunos resultados</a:t>
            </a:r>
            <a:endParaRPr lang="es-CL" dirty="0">
              <a:latin typeface="Arial Nova Cond" panose="020B0506020202020204" pitchFamily="34" charset="0"/>
            </a:endParaRPr>
          </a:p>
        </p:txBody>
      </p:sp>
      <p:grpSp>
        <p:nvGrpSpPr>
          <p:cNvPr id="19" name="Agrupar 3">
            <a:extLst>
              <a:ext uri="{FF2B5EF4-FFF2-40B4-BE49-F238E27FC236}">
                <a16:creationId xmlns:a16="http://schemas.microsoft.com/office/drawing/2014/main" id="{4C42D7C4-93C9-44E2-A22C-FB6A0807F7E1}"/>
              </a:ext>
            </a:extLst>
          </p:cNvPr>
          <p:cNvGrpSpPr/>
          <p:nvPr/>
        </p:nvGrpSpPr>
        <p:grpSpPr>
          <a:xfrm>
            <a:off x="913988" y="0"/>
            <a:ext cx="5191000" cy="107999"/>
            <a:chOff x="913988" y="-3775"/>
            <a:chExt cx="5191000" cy="107999"/>
          </a:xfrm>
        </p:grpSpPr>
        <p:sp>
          <p:nvSpPr>
            <p:cNvPr id="20" name="Rectángulo 19">
              <a:extLst>
                <a:ext uri="{FF2B5EF4-FFF2-40B4-BE49-F238E27FC236}">
                  <a16:creationId xmlns:a16="http://schemas.microsoft.com/office/drawing/2014/main" id="{CCF96431-34BB-4AAC-873E-46B6447B70D5}"/>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1" name="Rectángulo 20">
              <a:extLst>
                <a:ext uri="{FF2B5EF4-FFF2-40B4-BE49-F238E27FC236}">
                  <a16:creationId xmlns:a16="http://schemas.microsoft.com/office/drawing/2014/main" id="{54E2F664-1784-494F-91A8-1AA7E04A2FF7}"/>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2" name="Rectángulo 21">
              <a:extLst>
                <a:ext uri="{FF2B5EF4-FFF2-40B4-BE49-F238E27FC236}">
                  <a16:creationId xmlns:a16="http://schemas.microsoft.com/office/drawing/2014/main" id="{953D5618-1693-4AE2-A278-05DCF6E744C8}"/>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39" name="Rectángulo 38">
              <a:extLst>
                <a:ext uri="{FF2B5EF4-FFF2-40B4-BE49-F238E27FC236}">
                  <a16:creationId xmlns:a16="http://schemas.microsoft.com/office/drawing/2014/main" id="{926CEDB2-987F-4CE4-9EF4-FBD319875099}"/>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40" name="Imagen 39" descr="iso color.png">
            <a:extLst>
              <a:ext uri="{FF2B5EF4-FFF2-40B4-BE49-F238E27FC236}">
                <a16:creationId xmlns:a16="http://schemas.microsoft.com/office/drawing/2014/main" id="{76F3F28A-79E0-460D-881A-87630E0DB2F0}"/>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11" name="Marcador de contenido 6">
            <a:extLst>
              <a:ext uri="{FF2B5EF4-FFF2-40B4-BE49-F238E27FC236}">
                <a16:creationId xmlns:a16="http://schemas.microsoft.com/office/drawing/2014/main" id="{996BEBBA-3B17-4727-91F7-E3839281D8C5}"/>
              </a:ext>
            </a:extLst>
          </p:cNvPr>
          <p:cNvGraphicFramePr>
            <a:graphicFrameLocks/>
          </p:cNvGraphicFramePr>
          <p:nvPr>
            <p:extLst>
              <p:ext uri="{D42A27DB-BD31-4B8C-83A1-F6EECF244321}">
                <p14:modId xmlns:p14="http://schemas.microsoft.com/office/powerpoint/2010/main" val="743383566"/>
              </p:ext>
            </p:extLst>
          </p:nvPr>
        </p:nvGraphicFramePr>
        <p:xfrm>
          <a:off x="442497" y="1451641"/>
          <a:ext cx="5400000" cy="27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Marcador de contenido 4">
            <a:extLst>
              <a:ext uri="{FF2B5EF4-FFF2-40B4-BE49-F238E27FC236}">
                <a16:creationId xmlns:a16="http://schemas.microsoft.com/office/drawing/2014/main" id="{BD3F64D9-D350-41DD-8483-48587D9624E2}"/>
              </a:ext>
            </a:extLst>
          </p:cNvPr>
          <p:cNvGraphicFramePr>
            <a:graphicFrameLocks/>
          </p:cNvGraphicFramePr>
          <p:nvPr>
            <p:extLst>
              <p:ext uri="{D42A27DB-BD31-4B8C-83A1-F6EECF244321}">
                <p14:modId xmlns:p14="http://schemas.microsoft.com/office/powerpoint/2010/main" val="1916388485"/>
              </p:ext>
            </p:extLst>
          </p:nvPr>
        </p:nvGraphicFramePr>
        <p:xfrm>
          <a:off x="6104988" y="1425159"/>
          <a:ext cx="5400000" cy="27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Marcador de contenido 4">
            <a:extLst>
              <a:ext uri="{FF2B5EF4-FFF2-40B4-BE49-F238E27FC236}">
                <a16:creationId xmlns:a16="http://schemas.microsoft.com/office/drawing/2014/main" id="{398C04E6-7593-47B6-9586-E7618058F916}"/>
              </a:ext>
            </a:extLst>
          </p:cNvPr>
          <p:cNvGraphicFramePr>
            <a:graphicFrameLocks/>
          </p:cNvGraphicFramePr>
          <p:nvPr>
            <p:extLst>
              <p:ext uri="{D42A27DB-BD31-4B8C-83A1-F6EECF244321}">
                <p14:modId xmlns:p14="http://schemas.microsoft.com/office/powerpoint/2010/main" val="1384061742"/>
              </p:ext>
            </p:extLst>
          </p:nvPr>
        </p:nvGraphicFramePr>
        <p:xfrm>
          <a:off x="3105102" y="4147904"/>
          <a:ext cx="5400000" cy="270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38922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3">
            <a:extLst>
              <a:ext uri="{FF2B5EF4-FFF2-40B4-BE49-F238E27FC236}">
                <a16:creationId xmlns:a16="http://schemas.microsoft.com/office/drawing/2014/main" id="{3D1CE021-083C-4616-9037-93652B524301}"/>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76718CA7-9C8C-4A24-AE10-A679A6CC372F}"/>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F200DBEA-36CC-463B-AAD1-3B626D044E79}"/>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41FB12A4-A950-4750-BC67-75F8B511358B}"/>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F32548BD-D0E8-41A8-8E96-86479B78D066}"/>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0" name="Imagen 9" descr="iso color.png">
            <a:extLst>
              <a:ext uri="{FF2B5EF4-FFF2-40B4-BE49-F238E27FC236}">
                <a16:creationId xmlns:a16="http://schemas.microsoft.com/office/drawing/2014/main" id="{3AE1E5A4-B7A1-4ECC-871A-29B154B20978}"/>
              </a:ext>
            </a:extLst>
          </p:cNvPr>
          <p:cNvPicPr>
            <a:picLocks noChangeAspect="1"/>
          </p:cNvPicPr>
          <p:nvPr/>
        </p:nvPicPr>
        <p:blipFill rotWithShape="1">
          <a:blip r:embed="rId2" cstate="hqprint">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22" name="Imagen 21" descr="Imagen que contiene texto, mapa&#10;&#10;Descripción generada automáticamente">
            <a:extLst>
              <a:ext uri="{FF2B5EF4-FFF2-40B4-BE49-F238E27FC236}">
                <a16:creationId xmlns:a16="http://schemas.microsoft.com/office/drawing/2014/main" id="{A2599B2C-0F11-4003-BE74-106BE99D8F7C}"/>
              </a:ext>
            </a:extLst>
          </p:cNvPr>
          <p:cNvPicPr>
            <a:picLocks noChangeAspect="1"/>
          </p:cNvPicPr>
          <p:nvPr/>
        </p:nvPicPr>
        <p:blipFill rotWithShape="1">
          <a:blip r:embed="rId3">
            <a:extLst>
              <a:ext uri="{28A0092B-C50C-407E-A947-70E740481C1C}">
                <a14:useLocalDpi xmlns:a14="http://schemas.microsoft.com/office/drawing/2010/main" val="0"/>
              </a:ext>
            </a:extLst>
          </a:blip>
          <a:srcRect t="2856" b="2856"/>
          <a:stretch/>
        </p:blipFill>
        <p:spPr>
          <a:xfrm>
            <a:off x="1294500" y="136523"/>
            <a:ext cx="9659946" cy="6624000"/>
          </a:xfrm>
          <a:prstGeom prst="rect">
            <a:avLst/>
          </a:prstGeom>
        </p:spPr>
      </p:pic>
      <p:sp>
        <p:nvSpPr>
          <p:cNvPr id="11" name="CuadroTexto 10">
            <a:extLst>
              <a:ext uri="{FF2B5EF4-FFF2-40B4-BE49-F238E27FC236}">
                <a16:creationId xmlns:a16="http://schemas.microsoft.com/office/drawing/2014/main" id="{1608C9E6-1612-41DA-872F-340FB8F4B28E}"/>
              </a:ext>
            </a:extLst>
          </p:cNvPr>
          <p:cNvSpPr txBox="1"/>
          <p:nvPr/>
        </p:nvSpPr>
        <p:spPr>
          <a:xfrm>
            <a:off x="9543868" y="53999"/>
            <a:ext cx="5128591" cy="261610"/>
          </a:xfrm>
          <a:prstGeom prst="rect">
            <a:avLst/>
          </a:prstGeom>
          <a:noFill/>
        </p:spPr>
        <p:txBody>
          <a:bodyPr wrap="square" rtlCol="0">
            <a:spAutoFit/>
          </a:bodyPr>
          <a:lstStyle/>
          <a:p>
            <a:r>
              <a:rPr lang="es-CL" sz="1100" b="1" dirty="0"/>
              <a:t>Resultados para ciudades grandes</a:t>
            </a:r>
          </a:p>
        </p:txBody>
      </p:sp>
    </p:spTree>
    <p:extLst>
      <p:ext uri="{BB962C8B-B14F-4D97-AF65-F5344CB8AC3E}">
        <p14:creationId xmlns:p14="http://schemas.microsoft.com/office/powerpoint/2010/main" val="1033805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3">
            <a:extLst>
              <a:ext uri="{FF2B5EF4-FFF2-40B4-BE49-F238E27FC236}">
                <a16:creationId xmlns:a16="http://schemas.microsoft.com/office/drawing/2014/main" id="{3D1CE021-083C-4616-9037-93652B524301}"/>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76718CA7-9C8C-4A24-AE10-A679A6CC372F}"/>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F200DBEA-36CC-463B-AAD1-3B626D044E79}"/>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41FB12A4-A950-4750-BC67-75F8B511358B}"/>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F32548BD-D0E8-41A8-8E96-86479B78D066}"/>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0" name="Imagen 9" descr="iso color.png">
            <a:extLst>
              <a:ext uri="{FF2B5EF4-FFF2-40B4-BE49-F238E27FC236}">
                <a16:creationId xmlns:a16="http://schemas.microsoft.com/office/drawing/2014/main" id="{3AE1E5A4-B7A1-4ECC-871A-29B154B20978}"/>
              </a:ext>
            </a:extLst>
          </p:cNvPr>
          <p:cNvPicPr>
            <a:picLocks noChangeAspect="1"/>
          </p:cNvPicPr>
          <p:nvPr/>
        </p:nvPicPr>
        <p:blipFill rotWithShape="1">
          <a:blip r:embed="rId2" cstate="hqprint">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pSp>
        <p:nvGrpSpPr>
          <p:cNvPr id="22" name="Grupo 21">
            <a:extLst>
              <a:ext uri="{FF2B5EF4-FFF2-40B4-BE49-F238E27FC236}">
                <a16:creationId xmlns:a16="http://schemas.microsoft.com/office/drawing/2014/main" id="{059C0132-48B9-4AB1-B5C0-F1FF69CAF1E9}"/>
              </a:ext>
            </a:extLst>
          </p:cNvPr>
          <p:cNvGrpSpPr/>
          <p:nvPr/>
        </p:nvGrpSpPr>
        <p:grpSpPr>
          <a:xfrm>
            <a:off x="1269750" y="107998"/>
            <a:ext cx="9652500" cy="6545351"/>
            <a:chOff x="1269750" y="107998"/>
            <a:chExt cx="9652500" cy="6545351"/>
          </a:xfrm>
        </p:grpSpPr>
        <p:pic>
          <p:nvPicPr>
            <p:cNvPr id="20" name="Imagen 19" descr="Imagen que contiene texto, mapa&#10;&#10;Descripción generada automáticamente">
              <a:extLst>
                <a:ext uri="{FF2B5EF4-FFF2-40B4-BE49-F238E27FC236}">
                  <a16:creationId xmlns:a16="http://schemas.microsoft.com/office/drawing/2014/main" id="{D3ECF6E0-66C2-4F01-813C-156727A26453}"/>
                </a:ext>
              </a:extLst>
            </p:cNvPr>
            <p:cNvPicPr>
              <a:picLocks noChangeAspect="1"/>
            </p:cNvPicPr>
            <p:nvPr/>
          </p:nvPicPr>
          <p:blipFill rotWithShape="1">
            <a:blip r:embed="rId3">
              <a:extLst>
                <a:ext uri="{28A0092B-C50C-407E-A947-70E740481C1C}">
                  <a14:useLocalDpi xmlns:a14="http://schemas.microsoft.com/office/drawing/2010/main" val="0"/>
                </a:ext>
              </a:extLst>
            </a:blip>
            <a:srcRect t="2691" b="4069"/>
            <a:stretch/>
          </p:blipFill>
          <p:spPr>
            <a:xfrm>
              <a:off x="1269750" y="107998"/>
              <a:ext cx="9652500" cy="6545351"/>
            </a:xfrm>
            <a:prstGeom prst="rect">
              <a:avLst/>
            </a:prstGeom>
          </p:spPr>
        </p:pic>
        <p:sp>
          <p:nvSpPr>
            <p:cNvPr id="21" name="CuadroTexto 20">
              <a:extLst>
                <a:ext uri="{FF2B5EF4-FFF2-40B4-BE49-F238E27FC236}">
                  <a16:creationId xmlns:a16="http://schemas.microsoft.com/office/drawing/2014/main" id="{931971BA-3AA6-46B9-A7E6-634BA3667253}"/>
                </a:ext>
              </a:extLst>
            </p:cNvPr>
            <p:cNvSpPr txBox="1"/>
            <p:nvPr/>
          </p:nvSpPr>
          <p:spPr>
            <a:xfrm>
              <a:off x="5913121" y="107999"/>
              <a:ext cx="200297" cy="369332"/>
            </a:xfrm>
            <a:prstGeom prst="rect">
              <a:avLst/>
            </a:prstGeom>
            <a:solidFill>
              <a:schemeClr val="bg1"/>
            </a:solidFill>
          </p:spPr>
          <p:txBody>
            <a:bodyPr wrap="square" rtlCol="0">
              <a:spAutoFit/>
            </a:bodyPr>
            <a:lstStyle/>
            <a:p>
              <a:endParaRPr lang="es-CL" dirty="0">
                <a:solidFill>
                  <a:schemeClr val="bg1"/>
                </a:solidFill>
              </a:endParaRPr>
            </a:p>
          </p:txBody>
        </p:sp>
      </p:grpSp>
      <p:sp>
        <p:nvSpPr>
          <p:cNvPr id="13" name="CuadroTexto 12">
            <a:extLst>
              <a:ext uri="{FF2B5EF4-FFF2-40B4-BE49-F238E27FC236}">
                <a16:creationId xmlns:a16="http://schemas.microsoft.com/office/drawing/2014/main" id="{AD798833-7C68-407E-A265-448AFEF9ED6C}"/>
              </a:ext>
            </a:extLst>
          </p:cNvPr>
          <p:cNvSpPr txBox="1"/>
          <p:nvPr/>
        </p:nvSpPr>
        <p:spPr>
          <a:xfrm>
            <a:off x="9543868" y="53999"/>
            <a:ext cx="5128591" cy="261610"/>
          </a:xfrm>
          <a:prstGeom prst="rect">
            <a:avLst/>
          </a:prstGeom>
          <a:noFill/>
        </p:spPr>
        <p:txBody>
          <a:bodyPr wrap="square" rtlCol="0">
            <a:spAutoFit/>
          </a:bodyPr>
          <a:lstStyle/>
          <a:p>
            <a:r>
              <a:rPr lang="es-CL" sz="1100" b="1" dirty="0"/>
              <a:t>Resultados para ciudades grandes</a:t>
            </a:r>
          </a:p>
        </p:txBody>
      </p:sp>
    </p:spTree>
    <p:extLst>
      <p:ext uri="{BB962C8B-B14F-4D97-AF65-F5344CB8AC3E}">
        <p14:creationId xmlns:p14="http://schemas.microsoft.com/office/powerpoint/2010/main" val="2219791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3">
            <a:extLst>
              <a:ext uri="{FF2B5EF4-FFF2-40B4-BE49-F238E27FC236}">
                <a16:creationId xmlns:a16="http://schemas.microsoft.com/office/drawing/2014/main" id="{3D1CE021-083C-4616-9037-93652B524301}"/>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76718CA7-9C8C-4A24-AE10-A679A6CC372F}"/>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F200DBEA-36CC-463B-AAD1-3B626D044E79}"/>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41FB12A4-A950-4750-BC67-75F8B511358B}"/>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F32548BD-D0E8-41A8-8E96-86479B78D066}"/>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0" name="Imagen 9" descr="iso color.png">
            <a:extLst>
              <a:ext uri="{FF2B5EF4-FFF2-40B4-BE49-F238E27FC236}">
                <a16:creationId xmlns:a16="http://schemas.microsoft.com/office/drawing/2014/main" id="{3AE1E5A4-B7A1-4ECC-871A-29B154B20978}"/>
              </a:ext>
            </a:extLst>
          </p:cNvPr>
          <p:cNvPicPr>
            <a:picLocks noChangeAspect="1"/>
          </p:cNvPicPr>
          <p:nvPr/>
        </p:nvPicPr>
        <p:blipFill rotWithShape="1">
          <a:blip r:embed="rId2" cstate="hqprint">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13" name="Imagen 12" descr="Imagen que contiene texto, mapa&#10;&#10;Descripción generada automáticamente">
            <a:extLst>
              <a:ext uri="{FF2B5EF4-FFF2-40B4-BE49-F238E27FC236}">
                <a16:creationId xmlns:a16="http://schemas.microsoft.com/office/drawing/2014/main" id="{41786CDD-1DE7-4A37-B8FF-FEA8BD755E7D}"/>
              </a:ext>
            </a:extLst>
          </p:cNvPr>
          <p:cNvPicPr>
            <a:picLocks noChangeAspect="1"/>
          </p:cNvPicPr>
          <p:nvPr/>
        </p:nvPicPr>
        <p:blipFill rotWithShape="1">
          <a:blip r:embed="rId3">
            <a:extLst>
              <a:ext uri="{28A0092B-C50C-407E-A947-70E740481C1C}">
                <a14:useLocalDpi xmlns:a14="http://schemas.microsoft.com/office/drawing/2010/main" val="0"/>
              </a:ext>
            </a:extLst>
          </a:blip>
          <a:srcRect t="2691" b="2208"/>
          <a:stretch/>
        </p:blipFill>
        <p:spPr>
          <a:xfrm>
            <a:off x="1269750" y="107998"/>
            <a:ext cx="9652500" cy="6675979"/>
          </a:xfrm>
          <a:prstGeom prst="rect">
            <a:avLst/>
          </a:prstGeom>
        </p:spPr>
      </p:pic>
      <p:sp>
        <p:nvSpPr>
          <p:cNvPr id="12" name="CuadroTexto 11">
            <a:extLst>
              <a:ext uri="{FF2B5EF4-FFF2-40B4-BE49-F238E27FC236}">
                <a16:creationId xmlns:a16="http://schemas.microsoft.com/office/drawing/2014/main" id="{F635B5A2-16F9-4B4B-AA27-873FAB306C98}"/>
              </a:ext>
            </a:extLst>
          </p:cNvPr>
          <p:cNvSpPr txBox="1"/>
          <p:nvPr/>
        </p:nvSpPr>
        <p:spPr>
          <a:xfrm>
            <a:off x="9543868" y="53999"/>
            <a:ext cx="5128591" cy="261610"/>
          </a:xfrm>
          <a:prstGeom prst="rect">
            <a:avLst/>
          </a:prstGeom>
          <a:noFill/>
        </p:spPr>
        <p:txBody>
          <a:bodyPr wrap="square" rtlCol="0">
            <a:spAutoFit/>
          </a:bodyPr>
          <a:lstStyle/>
          <a:p>
            <a:r>
              <a:rPr lang="es-CL" sz="1100" b="1" dirty="0"/>
              <a:t>Resultados para ciudades grandes</a:t>
            </a:r>
          </a:p>
        </p:txBody>
      </p:sp>
    </p:spTree>
    <p:extLst>
      <p:ext uri="{BB962C8B-B14F-4D97-AF65-F5344CB8AC3E}">
        <p14:creationId xmlns:p14="http://schemas.microsoft.com/office/powerpoint/2010/main" val="83527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3">
            <a:extLst>
              <a:ext uri="{FF2B5EF4-FFF2-40B4-BE49-F238E27FC236}">
                <a16:creationId xmlns:a16="http://schemas.microsoft.com/office/drawing/2014/main" id="{3D1CE021-083C-4616-9037-93652B524301}"/>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76718CA7-9C8C-4A24-AE10-A679A6CC372F}"/>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F200DBEA-36CC-463B-AAD1-3B626D044E79}"/>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41FB12A4-A950-4750-BC67-75F8B511358B}"/>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F32548BD-D0E8-41A8-8E96-86479B78D066}"/>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0" name="Imagen 9" descr="iso color.png">
            <a:extLst>
              <a:ext uri="{FF2B5EF4-FFF2-40B4-BE49-F238E27FC236}">
                <a16:creationId xmlns:a16="http://schemas.microsoft.com/office/drawing/2014/main" id="{3AE1E5A4-B7A1-4ECC-871A-29B154B20978}"/>
              </a:ext>
            </a:extLst>
          </p:cNvPr>
          <p:cNvPicPr>
            <a:picLocks noChangeAspect="1"/>
          </p:cNvPicPr>
          <p:nvPr/>
        </p:nvPicPr>
        <p:blipFill rotWithShape="1">
          <a:blip r:embed="rId2" cstate="hqprint">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17" name="Imagen 16" descr="Imagen que contiene mapa&#10;&#10;Descripción generada automáticamente">
            <a:extLst>
              <a:ext uri="{FF2B5EF4-FFF2-40B4-BE49-F238E27FC236}">
                <a16:creationId xmlns:a16="http://schemas.microsoft.com/office/drawing/2014/main" id="{1AF9D850-D4A4-4AA3-A9E9-2502EFA55DBF}"/>
              </a:ext>
            </a:extLst>
          </p:cNvPr>
          <p:cNvPicPr>
            <a:picLocks noChangeAspect="1"/>
          </p:cNvPicPr>
          <p:nvPr/>
        </p:nvPicPr>
        <p:blipFill rotWithShape="1">
          <a:blip r:embed="rId3">
            <a:extLst>
              <a:ext uri="{28A0092B-C50C-407E-A947-70E740481C1C}">
                <a14:useLocalDpi xmlns:a14="http://schemas.microsoft.com/office/drawing/2010/main" val="0"/>
              </a:ext>
            </a:extLst>
          </a:blip>
          <a:srcRect t="2692" b="3099"/>
          <a:stretch/>
        </p:blipFill>
        <p:spPr>
          <a:xfrm>
            <a:off x="1269750" y="107998"/>
            <a:ext cx="9652500" cy="6613477"/>
          </a:xfrm>
          <a:prstGeom prst="rect">
            <a:avLst/>
          </a:prstGeom>
        </p:spPr>
      </p:pic>
      <p:pic>
        <p:nvPicPr>
          <p:cNvPr id="18" name="Imagen 17">
            <a:extLst>
              <a:ext uri="{FF2B5EF4-FFF2-40B4-BE49-F238E27FC236}">
                <a16:creationId xmlns:a16="http://schemas.microsoft.com/office/drawing/2014/main" id="{B9776837-2696-44D9-9946-BE1024626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1337" y="355147"/>
            <a:ext cx="1694397" cy="501067"/>
          </a:xfrm>
          <a:prstGeom prst="rect">
            <a:avLst/>
          </a:prstGeom>
        </p:spPr>
      </p:pic>
      <p:sp>
        <p:nvSpPr>
          <p:cNvPr id="12" name="CuadroTexto 11">
            <a:extLst>
              <a:ext uri="{FF2B5EF4-FFF2-40B4-BE49-F238E27FC236}">
                <a16:creationId xmlns:a16="http://schemas.microsoft.com/office/drawing/2014/main" id="{42D971EB-36B1-4237-9C5D-9F1EAB156533}"/>
              </a:ext>
            </a:extLst>
          </p:cNvPr>
          <p:cNvSpPr txBox="1"/>
          <p:nvPr/>
        </p:nvSpPr>
        <p:spPr>
          <a:xfrm>
            <a:off x="9543868" y="53999"/>
            <a:ext cx="5128591" cy="261610"/>
          </a:xfrm>
          <a:prstGeom prst="rect">
            <a:avLst/>
          </a:prstGeom>
          <a:noFill/>
        </p:spPr>
        <p:txBody>
          <a:bodyPr wrap="square" rtlCol="0">
            <a:spAutoFit/>
          </a:bodyPr>
          <a:lstStyle/>
          <a:p>
            <a:r>
              <a:rPr lang="es-CL" sz="1100" b="1" dirty="0"/>
              <a:t>Resultados para ciudades grandes</a:t>
            </a:r>
          </a:p>
        </p:txBody>
      </p:sp>
    </p:spTree>
    <p:extLst>
      <p:ext uri="{BB962C8B-B14F-4D97-AF65-F5344CB8AC3E}">
        <p14:creationId xmlns:p14="http://schemas.microsoft.com/office/powerpoint/2010/main" val="3648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3">
            <a:extLst>
              <a:ext uri="{FF2B5EF4-FFF2-40B4-BE49-F238E27FC236}">
                <a16:creationId xmlns:a16="http://schemas.microsoft.com/office/drawing/2014/main" id="{3D1CE021-083C-4616-9037-93652B524301}"/>
              </a:ext>
            </a:extLst>
          </p:cNvPr>
          <p:cNvGrpSpPr/>
          <p:nvPr/>
        </p:nvGrpSpPr>
        <p:grpSpPr>
          <a:xfrm>
            <a:off x="913988" y="0"/>
            <a:ext cx="5191000" cy="107999"/>
            <a:chOff x="913988" y="-3775"/>
            <a:chExt cx="5191000" cy="107999"/>
          </a:xfrm>
        </p:grpSpPr>
        <p:sp>
          <p:nvSpPr>
            <p:cNvPr id="6" name="Rectángulo 5">
              <a:extLst>
                <a:ext uri="{FF2B5EF4-FFF2-40B4-BE49-F238E27FC236}">
                  <a16:creationId xmlns:a16="http://schemas.microsoft.com/office/drawing/2014/main" id="{76718CA7-9C8C-4A24-AE10-A679A6CC372F}"/>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7" name="Rectángulo 6">
              <a:extLst>
                <a:ext uri="{FF2B5EF4-FFF2-40B4-BE49-F238E27FC236}">
                  <a16:creationId xmlns:a16="http://schemas.microsoft.com/office/drawing/2014/main" id="{F200DBEA-36CC-463B-AAD1-3B626D044E79}"/>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8" name="Rectángulo 7">
              <a:extLst>
                <a:ext uri="{FF2B5EF4-FFF2-40B4-BE49-F238E27FC236}">
                  <a16:creationId xmlns:a16="http://schemas.microsoft.com/office/drawing/2014/main" id="{41FB12A4-A950-4750-BC67-75F8B511358B}"/>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F32548BD-D0E8-41A8-8E96-86479B78D066}"/>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0" name="Imagen 9" descr="iso color.png">
            <a:extLst>
              <a:ext uri="{FF2B5EF4-FFF2-40B4-BE49-F238E27FC236}">
                <a16:creationId xmlns:a16="http://schemas.microsoft.com/office/drawing/2014/main" id="{3AE1E5A4-B7A1-4ECC-871A-29B154B20978}"/>
              </a:ext>
            </a:extLst>
          </p:cNvPr>
          <p:cNvPicPr>
            <a:picLocks noChangeAspect="1"/>
          </p:cNvPicPr>
          <p:nvPr/>
        </p:nvPicPr>
        <p:blipFill rotWithShape="1">
          <a:blip r:embed="rId2" cstate="hqprint">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17" name="Imagen 16" descr="Imagen que contiene mapa&#10;&#10;Descripción generada automáticamente">
            <a:extLst>
              <a:ext uri="{FF2B5EF4-FFF2-40B4-BE49-F238E27FC236}">
                <a16:creationId xmlns:a16="http://schemas.microsoft.com/office/drawing/2014/main" id="{1AF9D850-D4A4-4AA3-A9E9-2502EFA55DBF}"/>
              </a:ext>
            </a:extLst>
          </p:cNvPr>
          <p:cNvPicPr>
            <a:picLocks noChangeAspect="1"/>
          </p:cNvPicPr>
          <p:nvPr/>
        </p:nvPicPr>
        <p:blipFill rotWithShape="1">
          <a:blip r:embed="rId3">
            <a:extLst>
              <a:ext uri="{28A0092B-C50C-407E-A947-70E740481C1C}">
                <a14:useLocalDpi xmlns:a14="http://schemas.microsoft.com/office/drawing/2010/main" val="0"/>
              </a:ext>
            </a:extLst>
          </a:blip>
          <a:srcRect t="2692" b="3099"/>
          <a:stretch/>
        </p:blipFill>
        <p:spPr>
          <a:xfrm>
            <a:off x="1269750" y="107998"/>
            <a:ext cx="9652500" cy="6613477"/>
          </a:xfrm>
          <a:prstGeom prst="rect">
            <a:avLst/>
          </a:prstGeom>
        </p:spPr>
      </p:pic>
      <p:pic>
        <p:nvPicPr>
          <p:cNvPr id="18" name="Imagen 17">
            <a:extLst>
              <a:ext uri="{FF2B5EF4-FFF2-40B4-BE49-F238E27FC236}">
                <a16:creationId xmlns:a16="http://schemas.microsoft.com/office/drawing/2014/main" id="{B9776837-2696-44D9-9946-BE1024626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1337" y="355147"/>
            <a:ext cx="1694397" cy="501067"/>
          </a:xfrm>
          <a:prstGeom prst="rect">
            <a:avLst/>
          </a:prstGeom>
        </p:spPr>
      </p:pic>
      <p:sp>
        <p:nvSpPr>
          <p:cNvPr id="19" name="CuadroTexto 18">
            <a:extLst>
              <a:ext uri="{FF2B5EF4-FFF2-40B4-BE49-F238E27FC236}">
                <a16:creationId xmlns:a16="http://schemas.microsoft.com/office/drawing/2014/main" id="{24394812-3EB8-4E84-9F75-19C0C0B33E12}"/>
              </a:ext>
            </a:extLst>
          </p:cNvPr>
          <p:cNvSpPr txBox="1"/>
          <p:nvPr/>
        </p:nvSpPr>
        <p:spPr>
          <a:xfrm>
            <a:off x="3089946" y="4247093"/>
            <a:ext cx="3058396" cy="1600438"/>
          </a:xfrm>
          <a:prstGeom prst="rect">
            <a:avLst/>
          </a:prstGeom>
          <a:noFill/>
        </p:spPr>
        <p:txBody>
          <a:bodyPr wrap="square" rtlCol="0">
            <a:spAutoFit/>
          </a:bodyPr>
          <a:lstStyle/>
          <a:p>
            <a:pPr algn="ctr"/>
            <a:r>
              <a:rPr lang="es-CL" sz="1400" dirty="0"/>
              <a:t>Baja satisfacción barrial</a:t>
            </a:r>
          </a:p>
          <a:p>
            <a:pPr algn="ctr"/>
            <a:r>
              <a:rPr lang="es-CL" sz="1400" dirty="0"/>
              <a:t>Alta conflictividad barrial y experiencias indirectas de criminalidad</a:t>
            </a:r>
          </a:p>
          <a:p>
            <a:pPr algn="ctr"/>
            <a:r>
              <a:rPr lang="es-CL" sz="1400" dirty="0"/>
              <a:t>Percepción de estigma territorial negativa</a:t>
            </a:r>
          </a:p>
          <a:p>
            <a:pPr algn="ctr"/>
            <a:r>
              <a:rPr lang="es-CL" sz="1400" dirty="0"/>
              <a:t>Percepción de alta inseguridad</a:t>
            </a:r>
          </a:p>
          <a:p>
            <a:pPr algn="ctr"/>
            <a:endParaRPr lang="es-CL" sz="1400" dirty="0"/>
          </a:p>
        </p:txBody>
      </p:sp>
      <p:sp>
        <p:nvSpPr>
          <p:cNvPr id="20" name="CuadroTexto 19">
            <a:extLst>
              <a:ext uri="{FF2B5EF4-FFF2-40B4-BE49-F238E27FC236}">
                <a16:creationId xmlns:a16="http://schemas.microsoft.com/office/drawing/2014/main" id="{A8013823-B36C-4B80-A9C8-CE50506BD99E}"/>
              </a:ext>
            </a:extLst>
          </p:cNvPr>
          <p:cNvSpPr txBox="1"/>
          <p:nvPr/>
        </p:nvSpPr>
        <p:spPr>
          <a:xfrm>
            <a:off x="2991304" y="2241565"/>
            <a:ext cx="3255679" cy="954107"/>
          </a:xfrm>
          <a:prstGeom prst="rect">
            <a:avLst/>
          </a:prstGeom>
          <a:noFill/>
        </p:spPr>
        <p:txBody>
          <a:bodyPr wrap="square" rtlCol="0">
            <a:spAutoFit/>
          </a:bodyPr>
          <a:lstStyle/>
          <a:p>
            <a:pPr algn="ctr"/>
            <a:r>
              <a:rPr lang="es-CL" sz="1400" dirty="0"/>
              <a:t>Baja sociabilidad</a:t>
            </a:r>
          </a:p>
          <a:p>
            <a:pPr algn="ctr"/>
            <a:r>
              <a:rPr lang="es-CL" sz="1400" dirty="0"/>
              <a:t>Bajo apego al barrio</a:t>
            </a:r>
          </a:p>
          <a:p>
            <a:pPr algn="ctr"/>
            <a:r>
              <a:rPr lang="es-CL" sz="1400" dirty="0"/>
              <a:t>Intención de movilidad positiva o no puede</a:t>
            </a:r>
          </a:p>
          <a:p>
            <a:pPr algn="ctr"/>
            <a:r>
              <a:rPr lang="es-CL" sz="1400" dirty="0"/>
              <a:t>Muy poca confianza en vecinos</a:t>
            </a:r>
          </a:p>
        </p:txBody>
      </p:sp>
      <p:sp>
        <p:nvSpPr>
          <p:cNvPr id="21" name="CuadroTexto 20">
            <a:extLst>
              <a:ext uri="{FF2B5EF4-FFF2-40B4-BE49-F238E27FC236}">
                <a16:creationId xmlns:a16="http://schemas.microsoft.com/office/drawing/2014/main" id="{B9462036-1176-427C-8BB7-400EAC5D801D}"/>
              </a:ext>
            </a:extLst>
          </p:cNvPr>
          <p:cNvSpPr txBox="1"/>
          <p:nvPr/>
        </p:nvSpPr>
        <p:spPr>
          <a:xfrm>
            <a:off x="6664487" y="4541471"/>
            <a:ext cx="3058396" cy="738664"/>
          </a:xfrm>
          <a:prstGeom prst="rect">
            <a:avLst/>
          </a:prstGeom>
          <a:noFill/>
        </p:spPr>
        <p:txBody>
          <a:bodyPr wrap="square" rtlCol="0">
            <a:spAutoFit/>
          </a:bodyPr>
          <a:lstStyle/>
          <a:p>
            <a:pPr algn="ctr"/>
            <a:r>
              <a:rPr lang="es-CL" sz="1400" dirty="0"/>
              <a:t>Apoyo social en el barrio</a:t>
            </a:r>
          </a:p>
          <a:p>
            <a:pPr algn="ctr"/>
            <a:r>
              <a:rPr lang="es-CL" sz="1400" dirty="0"/>
              <a:t>Alto apego al barrio</a:t>
            </a:r>
          </a:p>
          <a:p>
            <a:pPr algn="ctr"/>
            <a:r>
              <a:rPr lang="es-CL" sz="1400" dirty="0"/>
              <a:t>Bastante/ mucha confianza en vecinos</a:t>
            </a:r>
          </a:p>
        </p:txBody>
      </p:sp>
      <p:sp>
        <p:nvSpPr>
          <p:cNvPr id="22" name="CuadroTexto 21">
            <a:extLst>
              <a:ext uri="{FF2B5EF4-FFF2-40B4-BE49-F238E27FC236}">
                <a16:creationId xmlns:a16="http://schemas.microsoft.com/office/drawing/2014/main" id="{F7BA68B8-B470-4374-AC51-86D0C18C9F70}"/>
              </a:ext>
            </a:extLst>
          </p:cNvPr>
          <p:cNvSpPr txBox="1"/>
          <p:nvPr/>
        </p:nvSpPr>
        <p:spPr>
          <a:xfrm>
            <a:off x="6892598" y="1715137"/>
            <a:ext cx="2830285" cy="1384995"/>
          </a:xfrm>
          <a:prstGeom prst="rect">
            <a:avLst/>
          </a:prstGeom>
          <a:noFill/>
        </p:spPr>
        <p:txBody>
          <a:bodyPr wrap="square" rtlCol="0">
            <a:spAutoFit/>
          </a:bodyPr>
          <a:lstStyle/>
          <a:p>
            <a:pPr algn="ctr"/>
            <a:r>
              <a:rPr lang="es-CL" sz="1400" dirty="0"/>
              <a:t>Bajas experiencias indirectas de criminalidad</a:t>
            </a:r>
          </a:p>
          <a:p>
            <a:pPr algn="ctr"/>
            <a:r>
              <a:rPr lang="es-CL" sz="1400" dirty="0"/>
              <a:t>Baja conflictividad barrial</a:t>
            </a:r>
          </a:p>
          <a:p>
            <a:pPr algn="ctr"/>
            <a:r>
              <a:rPr lang="es-CL" sz="1400" dirty="0"/>
              <a:t>Estigma territorial ni negativa-ni positiva + positiva</a:t>
            </a:r>
          </a:p>
          <a:p>
            <a:pPr algn="ctr"/>
            <a:r>
              <a:rPr lang="es-CL" sz="1400" dirty="0"/>
              <a:t>Percepción menores de inseguridad</a:t>
            </a:r>
          </a:p>
        </p:txBody>
      </p:sp>
      <p:sp>
        <p:nvSpPr>
          <p:cNvPr id="16" name="CuadroTexto 15">
            <a:extLst>
              <a:ext uri="{FF2B5EF4-FFF2-40B4-BE49-F238E27FC236}">
                <a16:creationId xmlns:a16="http://schemas.microsoft.com/office/drawing/2014/main" id="{8BD5929E-F8C6-4FE9-A631-D86540B821F9}"/>
              </a:ext>
            </a:extLst>
          </p:cNvPr>
          <p:cNvSpPr txBox="1"/>
          <p:nvPr/>
        </p:nvSpPr>
        <p:spPr>
          <a:xfrm>
            <a:off x="9543868" y="53999"/>
            <a:ext cx="5128591" cy="261610"/>
          </a:xfrm>
          <a:prstGeom prst="rect">
            <a:avLst/>
          </a:prstGeom>
          <a:noFill/>
        </p:spPr>
        <p:txBody>
          <a:bodyPr wrap="square" rtlCol="0">
            <a:spAutoFit/>
          </a:bodyPr>
          <a:lstStyle/>
          <a:p>
            <a:r>
              <a:rPr lang="es-CL" sz="1100" b="1" dirty="0"/>
              <a:t>Resultados para ciudades grandes</a:t>
            </a:r>
          </a:p>
        </p:txBody>
      </p:sp>
    </p:spTree>
    <p:extLst>
      <p:ext uri="{BB962C8B-B14F-4D97-AF65-F5344CB8AC3E}">
        <p14:creationId xmlns:p14="http://schemas.microsoft.com/office/powerpoint/2010/main" val="1355907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3DFF0151-5C60-4F8B-B7BE-8A84E6C0C88B}"/>
              </a:ext>
            </a:extLst>
          </p:cNvPr>
          <p:cNvSpPr>
            <a:spLocks noGrp="1"/>
          </p:cNvSpPr>
          <p:nvPr>
            <p:ph type="title"/>
          </p:nvPr>
        </p:nvSpPr>
        <p:spPr>
          <a:xfrm>
            <a:off x="827364" y="186094"/>
            <a:ext cx="10515600" cy="1325563"/>
          </a:xfrm>
        </p:spPr>
        <p:txBody>
          <a:bodyPr/>
          <a:lstStyle/>
          <a:p>
            <a:r>
              <a:rPr lang="es-CL" sz="4000" b="1" cap="small" dirty="0">
                <a:latin typeface="Arial Nova Cond" panose="020B0506020202020204" pitchFamily="34" charset="0"/>
              </a:rPr>
              <a:t>Encuesta ELSOC</a:t>
            </a:r>
            <a:br>
              <a:rPr lang="es-CL" dirty="0">
                <a:latin typeface="Arial Nova Cond" panose="020B0506020202020204" pitchFamily="34" charset="0"/>
              </a:rPr>
            </a:br>
            <a:r>
              <a:rPr lang="es-CL" sz="2000" dirty="0">
                <a:latin typeface="Arial Nova Cond" panose="020B0506020202020204" pitchFamily="34" charset="0"/>
              </a:rPr>
              <a:t>Estabilidad </a:t>
            </a:r>
            <a:r>
              <a:rPr lang="es-CL" sz="2000" dirty="0" err="1">
                <a:latin typeface="Arial Nova Cond" panose="020B0506020202020204" pitchFamily="34" charset="0"/>
              </a:rPr>
              <a:t>intertemporal</a:t>
            </a:r>
            <a:r>
              <a:rPr lang="es-CL" sz="2000" dirty="0">
                <a:latin typeface="Arial Nova Cond" panose="020B0506020202020204" pitchFamily="34" charset="0"/>
              </a:rPr>
              <a:t> para variables seleccionadas ELSOC</a:t>
            </a:r>
            <a:endParaRPr lang="es-CL" dirty="0">
              <a:latin typeface="Arial Nova Cond" panose="020B0506020202020204" pitchFamily="34" charset="0"/>
            </a:endParaRPr>
          </a:p>
        </p:txBody>
      </p:sp>
      <p:grpSp>
        <p:nvGrpSpPr>
          <p:cNvPr id="19" name="Agrupar 3">
            <a:extLst>
              <a:ext uri="{FF2B5EF4-FFF2-40B4-BE49-F238E27FC236}">
                <a16:creationId xmlns:a16="http://schemas.microsoft.com/office/drawing/2014/main" id="{4C42D7C4-93C9-44E2-A22C-FB6A0807F7E1}"/>
              </a:ext>
            </a:extLst>
          </p:cNvPr>
          <p:cNvGrpSpPr/>
          <p:nvPr/>
        </p:nvGrpSpPr>
        <p:grpSpPr>
          <a:xfrm>
            <a:off x="913988" y="0"/>
            <a:ext cx="5191000" cy="107999"/>
            <a:chOff x="913988" y="-3775"/>
            <a:chExt cx="5191000" cy="107999"/>
          </a:xfrm>
        </p:grpSpPr>
        <p:sp>
          <p:nvSpPr>
            <p:cNvPr id="20" name="Rectángulo 19">
              <a:extLst>
                <a:ext uri="{FF2B5EF4-FFF2-40B4-BE49-F238E27FC236}">
                  <a16:creationId xmlns:a16="http://schemas.microsoft.com/office/drawing/2014/main" id="{CCF96431-34BB-4AAC-873E-46B6447B70D5}"/>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1" name="Rectángulo 20">
              <a:extLst>
                <a:ext uri="{FF2B5EF4-FFF2-40B4-BE49-F238E27FC236}">
                  <a16:creationId xmlns:a16="http://schemas.microsoft.com/office/drawing/2014/main" id="{54E2F664-1784-494F-91A8-1AA7E04A2FF7}"/>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2" name="Rectángulo 21">
              <a:extLst>
                <a:ext uri="{FF2B5EF4-FFF2-40B4-BE49-F238E27FC236}">
                  <a16:creationId xmlns:a16="http://schemas.microsoft.com/office/drawing/2014/main" id="{953D5618-1693-4AE2-A278-05DCF6E744C8}"/>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39" name="Rectángulo 38">
              <a:extLst>
                <a:ext uri="{FF2B5EF4-FFF2-40B4-BE49-F238E27FC236}">
                  <a16:creationId xmlns:a16="http://schemas.microsoft.com/office/drawing/2014/main" id="{926CEDB2-987F-4CE4-9EF4-FBD319875099}"/>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40" name="Imagen 39" descr="iso color.png">
            <a:extLst>
              <a:ext uri="{FF2B5EF4-FFF2-40B4-BE49-F238E27FC236}">
                <a16:creationId xmlns:a16="http://schemas.microsoft.com/office/drawing/2014/main" id="{76F3F28A-79E0-460D-881A-87630E0DB2F0}"/>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23" name="Marcador de contenido 22">
            <a:extLst>
              <a:ext uri="{FF2B5EF4-FFF2-40B4-BE49-F238E27FC236}">
                <a16:creationId xmlns:a16="http://schemas.microsoft.com/office/drawing/2014/main" id="{40B1C7F1-D254-4B74-B555-11B268DD0506}"/>
              </a:ext>
            </a:extLst>
          </p:cNvPr>
          <p:cNvGraphicFramePr>
            <a:graphicFrameLocks noGrp="1"/>
          </p:cNvGraphicFramePr>
          <p:nvPr>
            <p:ph sz="half" idx="1"/>
            <p:extLst>
              <p:ext uri="{D42A27DB-BD31-4B8C-83A1-F6EECF244321}">
                <p14:modId xmlns:p14="http://schemas.microsoft.com/office/powerpoint/2010/main" val="1492421797"/>
              </p:ext>
            </p:extLst>
          </p:nvPr>
        </p:nvGraphicFramePr>
        <p:xfrm>
          <a:off x="838200" y="1825625"/>
          <a:ext cx="5181600" cy="48137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Marcador de contenido 23">
            <a:extLst>
              <a:ext uri="{FF2B5EF4-FFF2-40B4-BE49-F238E27FC236}">
                <a16:creationId xmlns:a16="http://schemas.microsoft.com/office/drawing/2014/main" id="{0157A3B7-C058-42CD-81AC-175BF678ACF4}"/>
              </a:ext>
            </a:extLst>
          </p:cNvPr>
          <p:cNvGraphicFramePr>
            <a:graphicFrameLocks noGrp="1"/>
          </p:cNvGraphicFramePr>
          <p:nvPr>
            <p:ph sz="half" idx="2"/>
            <p:extLst>
              <p:ext uri="{D42A27DB-BD31-4B8C-83A1-F6EECF244321}">
                <p14:modId xmlns:p14="http://schemas.microsoft.com/office/powerpoint/2010/main" val="3283127104"/>
              </p:ext>
            </p:extLst>
          </p:nvPr>
        </p:nvGraphicFramePr>
        <p:xfrm>
          <a:off x="6172200" y="1825625"/>
          <a:ext cx="5181600" cy="4813714"/>
        </p:xfrm>
        <a:graphic>
          <a:graphicData uri="http://schemas.openxmlformats.org/drawingml/2006/chart">
            <c:chart xmlns:c="http://schemas.openxmlformats.org/drawingml/2006/chart" xmlns:r="http://schemas.openxmlformats.org/officeDocument/2006/relationships" r:id="rId5"/>
          </a:graphicData>
        </a:graphic>
      </p:graphicFrame>
      <p:sp>
        <p:nvSpPr>
          <p:cNvPr id="26" name="CuadroTexto 25">
            <a:extLst>
              <a:ext uri="{FF2B5EF4-FFF2-40B4-BE49-F238E27FC236}">
                <a16:creationId xmlns:a16="http://schemas.microsoft.com/office/drawing/2014/main" id="{F8A26488-1A17-4F92-8BF2-3EA861FFF804}"/>
              </a:ext>
            </a:extLst>
          </p:cNvPr>
          <p:cNvSpPr txBox="1"/>
          <p:nvPr/>
        </p:nvSpPr>
        <p:spPr>
          <a:xfrm>
            <a:off x="1941392" y="1451252"/>
            <a:ext cx="8407488" cy="276999"/>
          </a:xfrm>
          <a:prstGeom prst="rect">
            <a:avLst/>
          </a:prstGeom>
          <a:noFill/>
          <a:ln>
            <a:noFill/>
          </a:ln>
        </p:spPr>
        <p:txBody>
          <a:bodyPr wrap="square" rtlCol="0">
            <a:spAutoFit/>
          </a:bodyPr>
          <a:lstStyle/>
          <a:p>
            <a:r>
              <a:rPr lang="es-CL" sz="1200" dirty="0"/>
              <a:t>     Sociodemográfica               Comportamiento               Actitud               Confianza               Democracia              Barrio                       </a:t>
            </a:r>
          </a:p>
        </p:txBody>
      </p:sp>
      <p:sp>
        <p:nvSpPr>
          <p:cNvPr id="28" name="CuadroTexto 27">
            <a:extLst>
              <a:ext uri="{FF2B5EF4-FFF2-40B4-BE49-F238E27FC236}">
                <a16:creationId xmlns:a16="http://schemas.microsoft.com/office/drawing/2014/main" id="{15767D37-1344-42A8-9263-2A5ABF6842B2}"/>
              </a:ext>
            </a:extLst>
          </p:cNvPr>
          <p:cNvSpPr txBox="1"/>
          <p:nvPr/>
        </p:nvSpPr>
        <p:spPr>
          <a:xfrm>
            <a:off x="1942510" y="1486519"/>
            <a:ext cx="216000" cy="216000"/>
          </a:xfrm>
          <a:prstGeom prst="rect">
            <a:avLst/>
          </a:prstGeom>
          <a:solidFill>
            <a:schemeClr val="bg2">
              <a:lumMod val="50000"/>
            </a:schemeClr>
          </a:solidFill>
          <a:ln>
            <a:noFill/>
          </a:ln>
        </p:spPr>
        <p:txBody>
          <a:bodyPr wrap="square" rtlCol="0">
            <a:noAutofit/>
          </a:bodyPr>
          <a:lstStyle/>
          <a:p>
            <a:endParaRPr lang="es-CL" dirty="0"/>
          </a:p>
        </p:txBody>
      </p:sp>
      <p:sp>
        <p:nvSpPr>
          <p:cNvPr id="29" name="CuadroTexto 28">
            <a:extLst>
              <a:ext uri="{FF2B5EF4-FFF2-40B4-BE49-F238E27FC236}">
                <a16:creationId xmlns:a16="http://schemas.microsoft.com/office/drawing/2014/main" id="{267D7321-E877-4EB2-88A9-6E3570405F0C}"/>
              </a:ext>
            </a:extLst>
          </p:cNvPr>
          <p:cNvSpPr txBox="1"/>
          <p:nvPr/>
        </p:nvSpPr>
        <p:spPr>
          <a:xfrm>
            <a:off x="3664681" y="1481752"/>
            <a:ext cx="216000" cy="216000"/>
          </a:xfrm>
          <a:prstGeom prst="rect">
            <a:avLst/>
          </a:prstGeom>
          <a:solidFill>
            <a:schemeClr val="accent2"/>
          </a:solidFill>
          <a:ln>
            <a:noFill/>
          </a:ln>
        </p:spPr>
        <p:txBody>
          <a:bodyPr wrap="square" rtlCol="0">
            <a:noAutofit/>
          </a:bodyPr>
          <a:lstStyle/>
          <a:p>
            <a:endParaRPr lang="es-CL" dirty="0"/>
          </a:p>
        </p:txBody>
      </p:sp>
      <p:sp>
        <p:nvSpPr>
          <p:cNvPr id="30" name="CuadroTexto 29">
            <a:extLst>
              <a:ext uri="{FF2B5EF4-FFF2-40B4-BE49-F238E27FC236}">
                <a16:creationId xmlns:a16="http://schemas.microsoft.com/office/drawing/2014/main" id="{47451B83-0F4B-4190-9637-EB8A03A5F635}"/>
              </a:ext>
            </a:extLst>
          </p:cNvPr>
          <p:cNvSpPr txBox="1"/>
          <p:nvPr/>
        </p:nvSpPr>
        <p:spPr>
          <a:xfrm>
            <a:off x="5261407" y="1490972"/>
            <a:ext cx="216000" cy="216000"/>
          </a:xfrm>
          <a:prstGeom prst="rect">
            <a:avLst/>
          </a:prstGeom>
          <a:solidFill>
            <a:srgbClr val="00B050"/>
          </a:solidFill>
          <a:ln>
            <a:noFill/>
          </a:ln>
        </p:spPr>
        <p:txBody>
          <a:bodyPr wrap="square" rtlCol="0">
            <a:noAutofit/>
          </a:bodyPr>
          <a:lstStyle/>
          <a:p>
            <a:endParaRPr lang="es-CL" dirty="0"/>
          </a:p>
        </p:txBody>
      </p:sp>
      <p:sp>
        <p:nvSpPr>
          <p:cNvPr id="31" name="CuadroTexto 30">
            <a:extLst>
              <a:ext uri="{FF2B5EF4-FFF2-40B4-BE49-F238E27FC236}">
                <a16:creationId xmlns:a16="http://schemas.microsoft.com/office/drawing/2014/main" id="{E01C95A0-4801-4588-882B-728334FEB6DB}"/>
              </a:ext>
            </a:extLst>
          </p:cNvPr>
          <p:cNvSpPr txBox="1"/>
          <p:nvPr/>
        </p:nvSpPr>
        <p:spPr>
          <a:xfrm>
            <a:off x="6313762" y="1491049"/>
            <a:ext cx="216000" cy="216000"/>
          </a:xfrm>
          <a:prstGeom prst="rect">
            <a:avLst/>
          </a:prstGeom>
          <a:solidFill>
            <a:schemeClr val="accent1"/>
          </a:solidFill>
          <a:ln>
            <a:noFill/>
          </a:ln>
        </p:spPr>
        <p:txBody>
          <a:bodyPr wrap="square" rtlCol="0">
            <a:noAutofit/>
          </a:bodyPr>
          <a:lstStyle/>
          <a:p>
            <a:endParaRPr lang="es-CL" dirty="0"/>
          </a:p>
        </p:txBody>
      </p:sp>
      <p:sp>
        <p:nvSpPr>
          <p:cNvPr id="32" name="CuadroTexto 31">
            <a:extLst>
              <a:ext uri="{FF2B5EF4-FFF2-40B4-BE49-F238E27FC236}">
                <a16:creationId xmlns:a16="http://schemas.microsoft.com/office/drawing/2014/main" id="{B7CD7384-6B14-4E37-9BEC-65FC2DC5EF14}"/>
              </a:ext>
            </a:extLst>
          </p:cNvPr>
          <p:cNvSpPr txBox="1"/>
          <p:nvPr/>
        </p:nvSpPr>
        <p:spPr>
          <a:xfrm>
            <a:off x="7515681" y="1484775"/>
            <a:ext cx="216000" cy="216000"/>
          </a:xfrm>
          <a:prstGeom prst="rect">
            <a:avLst/>
          </a:prstGeom>
          <a:solidFill>
            <a:schemeClr val="accent4"/>
          </a:solidFill>
          <a:ln>
            <a:noFill/>
          </a:ln>
        </p:spPr>
        <p:txBody>
          <a:bodyPr wrap="square" rtlCol="0">
            <a:noAutofit/>
          </a:bodyPr>
          <a:lstStyle/>
          <a:p>
            <a:endParaRPr lang="es-CL" dirty="0"/>
          </a:p>
        </p:txBody>
      </p:sp>
      <p:sp>
        <p:nvSpPr>
          <p:cNvPr id="33" name="CuadroTexto 32">
            <a:extLst>
              <a:ext uri="{FF2B5EF4-FFF2-40B4-BE49-F238E27FC236}">
                <a16:creationId xmlns:a16="http://schemas.microsoft.com/office/drawing/2014/main" id="{22E80E8B-D5C9-457E-A1B6-CA98AFEBC275}"/>
              </a:ext>
            </a:extLst>
          </p:cNvPr>
          <p:cNvSpPr txBox="1"/>
          <p:nvPr/>
        </p:nvSpPr>
        <p:spPr>
          <a:xfrm>
            <a:off x="8812695" y="1475638"/>
            <a:ext cx="216000" cy="216000"/>
          </a:xfrm>
          <a:prstGeom prst="rect">
            <a:avLst/>
          </a:prstGeom>
          <a:solidFill>
            <a:srgbClr val="653675"/>
          </a:solidFill>
          <a:ln>
            <a:noFill/>
          </a:ln>
        </p:spPr>
        <p:txBody>
          <a:bodyPr wrap="square" rtlCol="0">
            <a:noAutofit/>
          </a:bodyPr>
          <a:lstStyle/>
          <a:p>
            <a:endParaRPr lang="es-CL" dirty="0"/>
          </a:p>
        </p:txBody>
      </p:sp>
      <p:sp>
        <p:nvSpPr>
          <p:cNvPr id="9" name="CuadroTexto 8">
            <a:extLst>
              <a:ext uri="{FF2B5EF4-FFF2-40B4-BE49-F238E27FC236}">
                <a16:creationId xmlns:a16="http://schemas.microsoft.com/office/drawing/2014/main" id="{C7ACE19C-4948-4DED-9908-B543CD971A37}"/>
              </a:ext>
            </a:extLst>
          </p:cNvPr>
          <p:cNvSpPr txBox="1"/>
          <p:nvPr/>
        </p:nvSpPr>
        <p:spPr>
          <a:xfrm>
            <a:off x="3389243" y="6549887"/>
            <a:ext cx="2057400" cy="261610"/>
          </a:xfrm>
          <a:prstGeom prst="rect">
            <a:avLst/>
          </a:prstGeom>
          <a:noFill/>
        </p:spPr>
        <p:txBody>
          <a:bodyPr wrap="square" rtlCol="0">
            <a:spAutoFit/>
          </a:bodyPr>
          <a:lstStyle/>
          <a:p>
            <a:r>
              <a:rPr lang="es-CL" sz="1050" dirty="0">
                <a:solidFill>
                  <a:schemeClr val="tx1">
                    <a:lumMod val="65000"/>
                    <a:lumOff val="35000"/>
                  </a:schemeClr>
                </a:solidFill>
              </a:rPr>
              <a:t>Estabilidad en el tiempo</a:t>
            </a:r>
          </a:p>
        </p:txBody>
      </p:sp>
      <p:sp>
        <p:nvSpPr>
          <p:cNvPr id="10" name="Rectángulo 9">
            <a:extLst>
              <a:ext uri="{FF2B5EF4-FFF2-40B4-BE49-F238E27FC236}">
                <a16:creationId xmlns:a16="http://schemas.microsoft.com/office/drawing/2014/main" id="{45B2FFDD-7874-47DF-B185-B236BCCDF910}"/>
              </a:ext>
            </a:extLst>
          </p:cNvPr>
          <p:cNvSpPr/>
          <p:nvPr/>
        </p:nvSpPr>
        <p:spPr>
          <a:xfrm>
            <a:off x="8763000" y="6548795"/>
            <a:ext cx="1401346" cy="246221"/>
          </a:xfrm>
          <a:prstGeom prst="rect">
            <a:avLst/>
          </a:prstGeom>
        </p:spPr>
        <p:txBody>
          <a:bodyPr wrap="none">
            <a:spAutoFit/>
          </a:bodyPr>
          <a:lstStyle/>
          <a:p>
            <a:r>
              <a:rPr lang="es-CL" sz="1000" dirty="0">
                <a:solidFill>
                  <a:schemeClr val="tx1">
                    <a:lumMod val="65000"/>
                    <a:lumOff val="35000"/>
                  </a:schemeClr>
                </a:solidFill>
              </a:rPr>
              <a:t>Estabilidad en el tiempo</a:t>
            </a:r>
          </a:p>
        </p:txBody>
      </p:sp>
    </p:spTree>
    <p:extLst>
      <p:ext uri="{BB962C8B-B14F-4D97-AF65-F5344CB8AC3E}">
        <p14:creationId xmlns:p14="http://schemas.microsoft.com/office/powerpoint/2010/main" val="3153859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pPr algn="ctr"/>
            <a:r>
              <a:rPr lang="es-CL" altLang="en-US" sz="4800" b="1" cap="small" dirty="0"/>
              <a:t>Observatorio de Cohesión Social</a:t>
            </a:r>
            <a:endParaRPr lang="es-CL" sz="4800" dirty="0"/>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20" name="Imagen 19" descr="Imagen que contiene dibujo&#10;&#10;Descripción generada automáticamente">
            <a:extLst>
              <a:ext uri="{FF2B5EF4-FFF2-40B4-BE49-F238E27FC236}">
                <a16:creationId xmlns:a16="http://schemas.microsoft.com/office/drawing/2014/main" id="{228185B8-AD61-4EF8-9FFD-50F68A98C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211" y="4589463"/>
            <a:ext cx="3580877" cy="1326464"/>
          </a:xfrm>
          <a:prstGeom prst="rect">
            <a:avLst/>
          </a:prstGeom>
        </p:spPr>
      </p:pic>
    </p:spTree>
    <p:extLst>
      <p:ext uri="{BB962C8B-B14F-4D97-AF65-F5344CB8AC3E}">
        <p14:creationId xmlns:p14="http://schemas.microsoft.com/office/powerpoint/2010/main" val="733855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Observatorio de Cohesión Social</a:t>
            </a:r>
            <a:endParaRPr lang="es-CL" sz="4000" dirty="0"/>
          </a:p>
        </p:txBody>
      </p:sp>
      <p:sp>
        <p:nvSpPr>
          <p:cNvPr id="2" name="Marcador de contenido 1">
            <a:extLst>
              <a:ext uri="{FF2B5EF4-FFF2-40B4-BE49-F238E27FC236}">
                <a16:creationId xmlns:a16="http://schemas.microsoft.com/office/drawing/2014/main" id="{2A6BD480-CA6E-461B-9CB7-BD53878448DA}"/>
              </a:ext>
            </a:extLst>
          </p:cNvPr>
          <p:cNvSpPr>
            <a:spLocks noGrp="1"/>
          </p:cNvSpPr>
          <p:nvPr>
            <p:ph sz="half" idx="1"/>
          </p:nvPr>
        </p:nvSpPr>
        <p:spPr>
          <a:xfrm>
            <a:off x="878096" y="1554163"/>
            <a:ext cx="5775548" cy="4938712"/>
          </a:xfrm>
        </p:spPr>
        <p:txBody>
          <a:bodyPr>
            <a:noAutofit/>
          </a:bodyPr>
          <a:lstStyle/>
          <a:p>
            <a:pPr algn="just"/>
            <a:r>
              <a:rPr lang="es-ES" sz="2000" dirty="0"/>
              <a:t>Diagnóstico sobre la necesidad de seguir aportando con datos sobre cohesión social en Chile y en América Latina, con una </a:t>
            </a:r>
            <a:r>
              <a:rPr lang="es-ES" sz="2000" b="1" dirty="0"/>
              <a:t>perspectiva temporal </a:t>
            </a:r>
            <a:r>
              <a:rPr lang="es-ES" sz="2000" dirty="0"/>
              <a:t>y </a:t>
            </a:r>
            <a:r>
              <a:rPr lang="es-ES" sz="2000" b="1" dirty="0"/>
              <a:t>comparada</a:t>
            </a:r>
            <a:r>
              <a:rPr lang="es-ES" sz="2000" dirty="0"/>
              <a:t>. </a:t>
            </a:r>
          </a:p>
          <a:p>
            <a:pPr algn="just"/>
            <a:r>
              <a:rPr lang="es-ES" sz="2000" dirty="0"/>
              <a:t>A nivel internacional, múltiples iniciativas para el monitoreo de indicadores de cohesión social en comparación a América Latina </a:t>
            </a:r>
          </a:p>
          <a:p>
            <a:pPr algn="just"/>
            <a:r>
              <a:rPr lang="es-ES" sz="2000" dirty="0"/>
              <a:t>Propuesta del Observatorio, dedicado a </a:t>
            </a:r>
            <a:r>
              <a:rPr lang="es-ES" sz="2000" b="1" dirty="0"/>
              <a:t>recopilar, sistematizar y poner a disposición información de indicadores de cohesión social,</a:t>
            </a:r>
          </a:p>
          <a:p>
            <a:pPr algn="just"/>
            <a:r>
              <a:rPr lang="es-ES" sz="2000" dirty="0"/>
              <a:t>Objetivo general</a:t>
            </a:r>
            <a:r>
              <a:rPr lang="es-ES" sz="2000" b="1" dirty="0"/>
              <a:t> </a:t>
            </a:r>
            <a:r>
              <a:rPr lang="es-ES" sz="2000" dirty="0"/>
              <a:t>del Observatorio es </a:t>
            </a:r>
            <a:r>
              <a:rPr lang="es-ES" sz="2000" b="1" dirty="0"/>
              <a:t>aumentar y centralizar la disponibilidad de datos sobre cohesión social</a:t>
            </a:r>
            <a:r>
              <a:rPr lang="es-ES" sz="2000" dirty="0"/>
              <a:t> y ponerlos a disposición de la comunidad académica nacional e internacional, la ciudadanía y los hacedores de políticas públicas.</a:t>
            </a:r>
            <a:endParaRPr lang="es-CL" sz="2000" dirty="0"/>
          </a:p>
          <a:p>
            <a:pPr algn="just"/>
            <a:endParaRPr lang="es-CL" sz="2000" dirty="0"/>
          </a:p>
        </p:txBody>
      </p:sp>
      <p:pic>
        <p:nvPicPr>
          <p:cNvPr id="4" name="Marcador de contenido 3">
            <a:extLst>
              <a:ext uri="{FF2B5EF4-FFF2-40B4-BE49-F238E27FC236}">
                <a16:creationId xmlns:a16="http://schemas.microsoft.com/office/drawing/2014/main" id="{870628FF-972E-40F9-9702-11D6B8FAAD1C}"/>
              </a:ext>
            </a:extLst>
          </p:cNvPr>
          <p:cNvPicPr>
            <a:picLocks noGrp="1" noChangeAspect="1"/>
          </p:cNvPicPr>
          <p:nvPr>
            <p:ph sz="half" idx="2"/>
          </p:nvPr>
        </p:nvPicPr>
        <p:blipFill>
          <a:blip r:embed="rId2"/>
          <a:stretch>
            <a:fillRect/>
          </a:stretch>
        </p:blipFill>
        <p:spPr>
          <a:xfrm>
            <a:off x="6758608" y="1554163"/>
            <a:ext cx="4740052" cy="2395026"/>
          </a:xfrm>
          <a:prstGeom prst="rect">
            <a:avLst/>
          </a:prstGeom>
        </p:spPr>
      </p:pic>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
        <p:nvSpPr>
          <p:cNvPr id="3" name="Rectángulo 2">
            <a:extLst>
              <a:ext uri="{FF2B5EF4-FFF2-40B4-BE49-F238E27FC236}">
                <a16:creationId xmlns:a16="http://schemas.microsoft.com/office/drawing/2014/main" id="{337F28C3-4513-4D7E-A382-5804FC025AB5}"/>
              </a:ext>
            </a:extLst>
          </p:cNvPr>
          <p:cNvSpPr/>
          <p:nvPr/>
        </p:nvSpPr>
        <p:spPr>
          <a:xfrm>
            <a:off x="6758608" y="4602024"/>
            <a:ext cx="4740052" cy="1754326"/>
          </a:xfrm>
          <a:prstGeom prst="rect">
            <a:avLst/>
          </a:prstGeom>
        </p:spPr>
        <p:txBody>
          <a:bodyPr wrap="square">
            <a:spAutoFit/>
          </a:bodyPr>
          <a:lstStyle/>
          <a:p>
            <a:pPr algn="just"/>
            <a:r>
              <a:rPr lang="es-ES" dirty="0"/>
              <a:t>En esta primera versión piloto se presentan </a:t>
            </a:r>
            <a:r>
              <a:rPr lang="es-ES" b="1" dirty="0"/>
              <a:t>24 indicadores para la encuesta LAPOP </a:t>
            </a:r>
            <a:r>
              <a:rPr lang="en-US" b="1" dirty="0"/>
              <a:t>(Latin American Public Opinion Project)</a:t>
            </a:r>
            <a:r>
              <a:rPr lang="es-ES" b="1" dirty="0"/>
              <a:t> desde el año 2004 a 2014</a:t>
            </a:r>
            <a:r>
              <a:rPr lang="es-ES" dirty="0"/>
              <a:t>, con posibilidades de gráficos por país (transversal) y en el tiempo (serie de tiempo).</a:t>
            </a:r>
          </a:p>
        </p:txBody>
      </p:sp>
      <p:sp>
        <p:nvSpPr>
          <p:cNvPr id="13" name="Flecha: hacia abajo 12">
            <a:extLst>
              <a:ext uri="{FF2B5EF4-FFF2-40B4-BE49-F238E27FC236}">
                <a16:creationId xmlns:a16="http://schemas.microsoft.com/office/drawing/2014/main" id="{BE1C769A-D18E-494D-9E84-2584C6C9DE6E}"/>
              </a:ext>
            </a:extLst>
          </p:cNvPr>
          <p:cNvSpPr/>
          <p:nvPr/>
        </p:nvSpPr>
        <p:spPr>
          <a:xfrm>
            <a:off x="8908226" y="4093044"/>
            <a:ext cx="440816" cy="508980"/>
          </a:xfrm>
          <a:prstGeom prst="downArrow">
            <a:avLst/>
          </a:prstGeom>
          <a:solidFill>
            <a:srgbClr val="6536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850239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Observatorio de Cohesión Social</a:t>
            </a:r>
            <a:br>
              <a:rPr lang="es-CL" altLang="en-US" sz="4000" b="1" cap="small" dirty="0"/>
            </a:br>
            <a:r>
              <a:rPr lang="es-CL" altLang="en-US" sz="2400" dirty="0"/>
              <a:t>Resultados descargables de sitio web</a:t>
            </a:r>
            <a:endParaRPr lang="es-CL" sz="4000" dirty="0"/>
          </a:p>
        </p:txBody>
      </p:sp>
      <p:sp>
        <p:nvSpPr>
          <p:cNvPr id="3" name="Marcador de texto 2">
            <a:extLst>
              <a:ext uri="{FF2B5EF4-FFF2-40B4-BE49-F238E27FC236}">
                <a16:creationId xmlns:a16="http://schemas.microsoft.com/office/drawing/2014/main" id="{A7093289-0D4D-46AC-B310-FFB79EDE74A2}"/>
              </a:ext>
            </a:extLst>
          </p:cNvPr>
          <p:cNvSpPr>
            <a:spLocks noGrp="1"/>
          </p:cNvSpPr>
          <p:nvPr>
            <p:ph type="body" idx="1"/>
          </p:nvPr>
        </p:nvSpPr>
        <p:spPr/>
        <p:txBody>
          <a:bodyPr/>
          <a:lstStyle/>
          <a:p>
            <a:pPr algn="ctr"/>
            <a:r>
              <a:rPr lang="es-CL" dirty="0"/>
              <a:t>Satisfacción con la democracia</a:t>
            </a:r>
          </a:p>
        </p:txBody>
      </p:sp>
      <p:sp>
        <p:nvSpPr>
          <p:cNvPr id="2" name="Marcador de contenido 1">
            <a:extLst>
              <a:ext uri="{FF2B5EF4-FFF2-40B4-BE49-F238E27FC236}">
                <a16:creationId xmlns:a16="http://schemas.microsoft.com/office/drawing/2014/main" id="{2A6BD480-CA6E-461B-9CB7-BD53878448DA}"/>
              </a:ext>
            </a:extLst>
          </p:cNvPr>
          <p:cNvSpPr>
            <a:spLocks noGrp="1"/>
          </p:cNvSpPr>
          <p:nvPr>
            <p:ph sz="half" idx="2"/>
          </p:nvPr>
        </p:nvSpPr>
        <p:spPr/>
        <p:txBody>
          <a:bodyPr>
            <a:normAutofit/>
          </a:bodyPr>
          <a:lstStyle/>
          <a:p>
            <a:endParaRPr lang="es-ES" dirty="0"/>
          </a:p>
          <a:p>
            <a:endParaRPr lang="es-CL" dirty="0"/>
          </a:p>
        </p:txBody>
      </p:sp>
      <p:sp>
        <p:nvSpPr>
          <p:cNvPr id="4" name="Marcador de texto 3">
            <a:extLst>
              <a:ext uri="{FF2B5EF4-FFF2-40B4-BE49-F238E27FC236}">
                <a16:creationId xmlns:a16="http://schemas.microsoft.com/office/drawing/2014/main" id="{C551B82A-BDA9-4129-8193-C7AF1CAB8EFC}"/>
              </a:ext>
            </a:extLst>
          </p:cNvPr>
          <p:cNvSpPr>
            <a:spLocks noGrp="1"/>
          </p:cNvSpPr>
          <p:nvPr>
            <p:ph type="body" sz="quarter" idx="3"/>
          </p:nvPr>
        </p:nvSpPr>
        <p:spPr/>
        <p:txBody>
          <a:bodyPr/>
          <a:lstStyle/>
          <a:p>
            <a:pPr algn="ctr"/>
            <a:r>
              <a:rPr lang="es-CL" dirty="0"/>
              <a:t>Participación en protesta</a:t>
            </a:r>
          </a:p>
        </p:txBody>
      </p:sp>
      <p:pic>
        <p:nvPicPr>
          <p:cNvPr id="17" name="Marcador de contenido 16" descr="Captura de pantalla de un celular&#10;&#10;Descripción generada automáticamente">
            <a:extLst>
              <a:ext uri="{FF2B5EF4-FFF2-40B4-BE49-F238E27FC236}">
                <a16:creationId xmlns:a16="http://schemas.microsoft.com/office/drawing/2014/main" id="{1B148062-2FA5-4CD2-AF55-93F23402AE6A}"/>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t="8081"/>
          <a:stretch/>
        </p:blipFill>
        <p:spPr>
          <a:xfrm>
            <a:off x="839788" y="2802834"/>
            <a:ext cx="5187690" cy="3684587"/>
          </a:xfrm>
        </p:spPr>
      </p:pic>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22" name="Imagen 21" descr="Captura de pantalla de un celular&#10;&#10;Descripción generada automáticamente">
            <a:extLst>
              <a:ext uri="{FF2B5EF4-FFF2-40B4-BE49-F238E27FC236}">
                <a16:creationId xmlns:a16="http://schemas.microsoft.com/office/drawing/2014/main" id="{6F7646D0-E804-4BEB-AC68-222E517A251F}"/>
              </a:ext>
            </a:extLst>
          </p:cNvPr>
          <p:cNvPicPr>
            <a:picLocks noChangeAspect="1"/>
          </p:cNvPicPr>
          <p:nvPr/>
        </p:nvPicPr>
        <p:blipFill rotWithShape="1">
          <a:blip r:embed="rId4">
            <a:extLst>
              <a:ext uri="{28A0092B-C50C-407E-A947-70E740481C1C}">
                <a14:useLocalDpi xmlns:a14="http://schemas.microsoft.com/office/drawing/2010/main" val="0"/>
              </a:ext>
            </a:extLst>
          </a:blip>
          <a:srcRect t="8116"/>
          <a:stretch/>
        </p:blipFill>
        <p:spPr>
          <a:xfrm>
            <a:off x="6172200" y="2772672"/>
            <a:ext cx="5232132" cy="3714749"/>
          </a:xfrm>
          <a:prstGeom prst="rect">
            <a:avLst/>
          </a:prstGeom>
        </p:spPr>
      </p:pic>
    </p:spTree>
    <p:extLst>
      <p:ext uri="{BB962C8B-B14F-4D97-AF65-F5344CB8AC3E}">
        <p14:creationId xmlns:p14="http://schemas.microsoft.com/office/powerpoint/2010/main" val="238989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E7C2F-2E22-4AAD-857A-CFF223D9AA3D}"/>
              </a:ext>
            </a:extLst>
          </p:cNvPr>
          <p:cNvSpPr>
            <a:spLocks noGrp="1"/>
          </p:cNvSpPr>
          <p:nvPr>
            <p:ph type="title"/>
          </p:nvPr>
        </p:nvSpPr>
        <p:spPr/>
        <p:txBody>
          <a:bodyPr>
            <a:normAutofit/>
          </a:bodyPr>
          <a:lstStyle/>
          <a:p>
            <a:r>
              <a:rPr lang="es-CL" sz="3200" b="1" cap="small" dirty="0"/>
              <a:t>Centro de Estudios del Conflicto y la Cohesión Social (COES)</a:t>
            </a:r>
            <a:br>
              <a:rPr lang="es-CL" sz="3200" dirty="0"/>
            </a:br>
            <a:r>
              <a:rPr lang="es-CL" sz="2800" dirty="0"/>
              <a:t>Introducción</a:t>
            </a:r>
            <a:endParaRPr lang="es-CL" dirty="0"/>
          </a:p>
        </p:txBody>
      </p:sp>
      <p:sp>
        <p:nvSpPr>
          <p:cNvPr id="3" name="Marcador de contenido 2">
            <a:extLst>
              <a:ext uri="{FF2B5EF4-FFF2-40B4-BE49-F238E27FC236}">
                <a16:creationId xmlns:a16="http://schemas.microsoft.com/office/drawing/2014/main" id="{54C8970C-BB87-416D-A2A6-4F14A09A208B}"/>
              </a:ext>
            </a:extLst>
          </p:cNvPr>
          <p:cNvSpPr>
            <a:spLocks noGrp="1"/>
          </p:cNvSpPr>
          <p:nvPr>
            <p:ph idx="1"/>
          </p:nvPr>
        </p:nvSpPr>
        <p:spPr>
          <a:xfrm>
            <a:off x="838200" y="1947814"/>
            <a:ext cx="10515600" cy="4351338"/>
          </a:xfrm>
        </p:spPr>
        <p:txBody>
          <a:bodyPr>
            <a:normAutofit/>
          </a:bodyPr>
          <a:lstStyle/>
          <a:p>
            <a:pPr algn="just"/>
            <a:r>
              <a:rPr lang="es-ES" sz="2400" dirty="0"/>
              <a:t>El </a:t>
            </a:r>
            <a:r>
              <a:rPr lang="es-ES" sz="2400" b="1" dirty="0"/>
              <a:t>Centro de Estudios de Conflicto y Cohesión Social (COES</a:t>
            </a:r>
            <a:r>
              <a:rPr lang="es-ES" sz="2400" dirty="0"/>
              <a:t>), es un centro financiado por el programa FONDAP de CONICYT, que tiene el propósito de generar investigación científica de punta, formar capital humano avanzado y contribuir al desarrollo de políticas públicas. </a:t>
            </a:r>
          </a:p>
          <a:p>
            <a:endParaRPr lang="es-CL" sz="2400" dirty="0"/>
          </a:p>
        </p:txBody>
      </p:sp>
      <p:graphicFrame>
        <p:nvGraphicFramePr>
          <p:cNvPr id="4" name="Diagrama 3">
            <a:extLst>
              <a:ext uri="{FF2B5EF4-FFF2-40B4-BE49-F238E27FC236}">
                <a16:creationId xmlns:a16="http://schemas.microsoft.com/office/drawing/2014/main" id="{8B9C77AB-18D2-4BDD-9F9C-4BF29FC34E8D}"/>
              </a:ext>
            </a:extLst>
          </p:cNvPr>
          <p:cNvGraphicFramePr/>
          <p:nvPr>
            <p:extLst>
              <p:ext uri="{D42A27DB-BD31-4B8C-83A1-F6EECF244321}">
                <p14:modId xmlns:p14="http://schemas.microsoft.com/office/powerpoint/2010/main" val="4053842966"/>
              </p:ext>
            </p:extLst>
          </p:nvPr>
        </p:nvGraphicFramePr>
        <p:xfrm>
          <a:off x="1116012" y="3429000"/>
          <a:ext cx="10237788" cy="2461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7">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Tree>
    <p:extLst>
      <p:ext uri="{BB962C8B-B14F-4D97-AF65-F5344CB8AC3E}">
        <p14:creationId xmlns:p14="http://schemas.microsoft.com/office/powerpoint/2010/main" val="3782758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Observatorio de Cohesión Social</a:t>
            </a:r>
            <a:br>
              <a:rPr lang="es-CL" altLang="en-US" sz="4000" b="1" cap="small" dirty="0"/>
            </a:br>
            <a:r>
              <a:rPr lang="es-CL" altLang="en-US" sz="2400" dirty="0"/>
              <a:t>Resultados descargables de sitio web</a:t>
            </a:r>
            <a:endParaRPr lang="es-CL" sz="4000" dirty="0"/>
          </a:p>
        </p:txBody>
      </p:sp>
      <p:sp>
        <p:nvSpPr>
          <p:cNvPr id="2" name="Marcador de contenido 1">
            <a:extLst>
              <a:ext uri="{FF2B5EF4-FFF2-40B4-BE49-F238E27FC236}">
                <a16:creationId xmlns:a16="http://schemas.microsoft.com/office/drawing/2014/main" id="{2A6BD480-CA6E-461B-9CB7-BD53878448DA}"/>
              </a:ext>
            </a:extLst>
          </p:cNvPr>
          <p:cNvSpPr>
            <a:spLocks noGrp="1"/>
          </p:cNvSpPr>
          <p:nvPr>
            <p:ph idx="1"/>
          </p:nvPr>
        </p:nvSpPr>
        <p:spPr/>
        <p:txBody>
          <a:bodyPr>
            <a:normAutofit/>
          </a:bodyPr>
          <a:lstStyle/>
          <a:p>
            <a:endParaRPr lang="es-ES" dirty="0"/>
          </a:p>
          <a:p>
            <a:endParaRPr lang="es-CL" dirty="0"/>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4" name="Imagen 3">
            <a:extLst>
              <a:ext uri="{FF2B5EF4-FFF2-40B4-BE49-F238E27FC236}">
                <a16:creationId xmlns:a16="http://schemas.microsoft.com/office/drawing/2014/main" id="{14C3755D-F4CD-4D79-B5E6-863497EC9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345" y="1586033"/>
            <a:ext cx="9935734" cy="5195155"/>
          </a:xfrm>
          <a:prstGeom prst="rect">
            <a:avLst/>
          </a:prstGeom>
        </p:spPr>
      </p:pic>
    </p:spTree>
    <p:extLst>
      <p:ext uri="{BB962C8B-B14F-4D97-AF65-F5344CB8AC3E}">
        <p14:creationId xmlns:p14="http://schemas.microsoft.com/office/powerpoint/2010/main" val="4057877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Resultado de imagen para marcha chile">
            <a:extLst>
              <a:ext uri="{FF2B5EF4-FFF2-40B4-BE49-F238E27FC236}">
                <a16:creationId xmlns:a16="http://schemas.microsoft.com/office/drawing/2014/main" id="{80735D50-5A1B-48BB-B021-982B951E7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767" y="3955806"/>
            <a:ext cx="3813977" cy="21453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marcha chile">
            <a:extLst>
              <a:ext uri="{FF2B5EF4-FFF2-40B4-BE49-F238E27FC236}">
                <a16:creationId xmlns:a16="http://schemas.microsoft.com/office/drawing/2014/main" id="{E10ED4D7-F03C-44BF-9A86-9373F05DE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960" y="1703442"/>
            <a:ext cx="2689393" cy="17893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marcha 8m chile">
            <a:extLst>
              <a:ext uri="{FF2B5EF4-FFF2-40B4-BE49-F238E27FC236}">
                <a16:creationId xmlns:a16="http://schemas.microsoft.com/office/drawing/2014/main" id="{E34B59AF-643C-4034-AAC3-51E77C18F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8314" y="2873214"/>
            <a:ext cx="3256845" cy="19866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5">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vert="horz" lIns="91440" tIns="45720" rIns="91440" bIns="45720" rtlCol="0" anchor="ctr">
            <a:normAutofit/>
          </a:bodyPr>
          <a:lstStyle/>
          <a:p>
            <a:pPr algn="ctr"/>
            <a:r>
              <a:rPr lang="es-CL" altLang="en-US" b="1" cap="small" dirty="0"/>
              <a:t>Observatorio de Conflictos - COES</a:t>
            </a:r>
            <a:endParaRPr lang="es-CL" b="1" cap="small" dirty="0"/>
          </a:p>
        </p:txBody>
      </p:sp>
      <p:pic>
        <p:nvPicPr>
          <p:cNvPr id="1026" name="Picture 2" descr="Resultado de imagen para protesta estudiantil chile bandera moneda">
            <a:extLst>
              <a:ext uri="{FF2B5EF4-FFF2-40B4-BE49-F238E27FC236}">
                <a16:creationId xmlns:a16="http://schemas.microsoft.com/office/drawing/2014/main" id="{1430D5BB-8EEE-43D1-877E-FE9604FDC4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9" r="1"/>
          <a:stretch/>
        </p:blipFill>
        <p:spPr bwMode="auto">
          <a:xfrm>
            <a:off x="7143876" y="1307438"/>
            <a:ext cx="2933447" cy="2262970"/>
          </a:xfrm>
          <a:prstGeom prst="rect">
            <a:avLst/>
          </a:prstGeom>
          <a:noFill/>
          <a:extLst>
            <a:ext uri="{909E8E84-426E-40DD-AFC4-6F175D3DCCD1}">
              <a14:hiddenFill xmlns:a14="http://schemas.microsoft.com/office/drawing/2010/main">
                <a:solidFill>
                  <a:srgbClr val="FFFFFF"/>
                </a:solidFill>
              </a14:hiddenFill>
            </a:ext>
          </a:extLst>
        </p:spPr>
      </p:pic>
      <p:pic>
        <p:nvPicPr>
          <p:cNvPr id="14" name="Marcador de contenido 2">
            <a:extLst>
              <a:ext uri="{FF2B5EF4-FFF2-40B4-BE49-F238E27FC236}">
                <a16:creationId xmlns:a16="http://schemas.microsoft.com/office/drawing/2014/main" id="{F3116675-05D9-4EDA-BF39-B65391516B0A}"/>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a:fillRect/>
          </a:stretch>
        </p:blipFill>
        <p:spPr>
          <a:xfrm>
            <a:off x="1048624" y="1749220"/>
            <a:ext cx="3944156" cy="2247988"/>
          </a:xfrm>
        </p:spPr>
      </p:pic>
      <p:pic>
        <p:nvPicPr>
          <p:cNvPr id="1028" name="Picture 4" descr="Resultado de imagen para protesta estudiantil chile">
            <a:extLst>
              <a:ext uri="{FF2B5EF4-FFF2-40B4-BE49-F238E27FC236}">
                <a16:creationId xmlns:a16="http://schemas.microsoft.com/office/drawing/2014/main" id="{ECC7F9C8-AD15-470E-BD06-E1B4EA7477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6048" y="3361076"/>
            <a:ext cx="3220054" cy="21453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marcha 8m chile">
            <a:extLst>
              <a:ext uri="{FF2B5EF4-FFF2-40B4-BE49-F238E27FC236}">
                <a16:creationId xmlns:a16="http://schemas.microsoft.com/office/drawing/2014/main" id="{AD8EF05B-273D-4D28-B961-74DBB1790A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9379" y="4535210"/>
            <a:ext cx="2999117" cy="194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442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C3C83-FA63-4F64-9E92-C255FD83A2A5}"/>
              </a:ext>
            </a:extLst>
          </p:cNvPr>
          <p:cNvSpPr>
            <a:spLocks noGrp="1"/>
          </p:cNvSpPr>
          <p:nvPr>
            <p:ph type="title"/>
          </p:nvPr>
        </p:nvSpPr>
        <p:spPr/>
        <p:txBody>
          <a:bodyPr>
            <a:normAutofit/>
          </a:bodyPr>
          <a:lstStyle/>
          <a:p>
            <a:r>
              <a:rPr lang="es-CL" altLang="en-US" sz="4000" b="1" cap="small" dirty="0"/>
              <a:t>Observatorio de Conflictos</a:t>
            </a:r>
            <a:endParaRPr lang="es-CL" sz="4000" b="1" cap="small" dirty="0"/>
          </a:p>
        </p:txBody>
      </p:sp>
      <p:sp>
        <p:nvSpPr>
          <p:cNvPr id="3" name="Marcador de contenido 2">
            <a:extLst>
              <a:ext uri="{FF2B5EF4-FFF2-40B4-BE49-F238E27FC236}">
                <a16:creationId xmlns:a16="http://schemas.microsoft.com/office/drawing/2014/main" id="{E658A140-C5E9-4A18-8B23-4DE6100DE8FC}"/>
              </a:ext>
            </a:extLst>
          </p:cNvPr>
          <p:cNvSpPr>
            <a:spLocks noGrp="1"/>
          </p:cNvSpPr>
          <p:nvPr>
            <p:ph sz="half" idx="1"/>
          </p:nvPr>
        </p:nvSpPr>
        <p:spPr>
          <a:xfrm>
            <a:off x="767861" y="1717867"/>
            <a:ext cx="6376516" cy="4351338"/>
          </a:xfrm>
        </p:spPr>
        <p:txBody>
          <a:bodyPr>
            <a:normAutofit/>
          </a:bodyPr>
          <a:lstStyle/>
          <a:p>
            <a:pPr algn="just"/>
            <a:r>
              <a:rPr lang="es-ES" sz="2000" dirty="0"/>
              <a:t>Inspirado en el informe </a:t>
            </a:r>
            <a:r>
              <a:rPr lang="es-ES" sz="2000" i="1" dirty="0"/>
              <a:t>“La Protesta Social en América Latina”</a:t>
            </a:r>
            <a:r>
              <a:rPr lang="es-ES" sz="2000" dirty="0"/>
              <a:t> (PNUD, 2012) y la fundación PAPEP, esta iniciativa utiliza medios de prensa nacional y regional (18 en total) para </a:t>
            </a:r>
            <a:r>
              <a:rPr lang="es-ES" sz="2000" b="1" dirty="0"/>
              <a:t>identificar y describir la acción colectiva – en forma de protesta social – en Chile</a:t>
            </a:r>
            <a:r>
              <a:rPr lang="es-ES" sz="2000" dirty="0"/>
              <a:t>. </a:t>
            </a:r>
          </a:p>
          <a:p>
            <a:pPr algn="just"/>
            <a:r>
              <a:rPr lang="es-ES" sz="2000" dirty="0"/>
              <a:t>Actualmente, el proyecto cuenta con una base de datos para el periodo 2012-2017 (</a:t>
            </a:r>
            <a:r>
              <a:rPr lang="es-ES" sz="2000" b="1" dirty="0"/>
              <a:t>6 años y 11.500 acciones contenciosas</a:t>
            </a:r>
            <a:r>
              <a:rPr lang="es-ES" sz="2000" dirty="0"/>
              <a:t>) y está siendo expandido al periodo 2009-2018 (10 años), conteniendo alrededor de 90 variables. </a:t>
            </a:r>
          </a:p>
          <a:p>
            <a:pPr algn="just"/>
            <a:r>
              <a:rPr lang="es-ES" sz="2000" dirty="0"/>
              <a:t>La fortaleza de esta iniciativa se basa en la innovación metodológica. Al incluir una </a:t>
            </a:r>
            <a:r>
              <a:rPr lang="es-ES" sz="2000" b="1" dirty="0"/>
              <a:t>gran variedad de medios regionales, se da mayor visibilidad a los conflictos regionales.</a:t>
            </a:r>
          </a:p>
          <a:p>
            <a:pPr algn="just"/>
            <a:endParaRPr lang="es-CL" sz="2000" dirty="0"/>
          </a:p>
        </p:txBody>
      </p:sp>
      <p:pic>
        <p:nvPicPr>
          <p:cNvPr id="5" name="Marcador de contenido 4">
            <a:extLst>
              <a:ext uri="{FF2B5EF4-FFF2-40B4-BE49-F238E27FC236}">
                <a16:creationId xmlns:a16="http://schemas.microsoft.com/office/drawing/2014/main" id="{9C3AA210-EBB9-403D-BC22-91D2E3333D1A}"/>
              </a:ext>
            </a:extLst>
          </p:cNvPr>
          <p:cNvPicPr>
            <a:picLocks noGrp="1" noChangeAspect="1"/>
          </p:cNvPicPr>
          <p:nvPr>
            <p:ph sz="half" idx="2"/>
          </p:nvPr>
        </p:nvPicPr>
        <p:blipFill rotWithShape="1">
          <a:blip r:embed="rId2"/>
          <a:srcRect b="2477"/>
          <a:stretch/>
        </p:blipFill>
        <p:spPr>
          <a:xfrm>
            <a:off x="7393034" y="1433197"/>
            <a:ext cx="3630007" cy="4636008"/>
          </a:xfrm>
          <a:prstGeom prst="rect">
            <a:avLst/>
          </a:prstGeom>
        </p:spPr>
      </p:pic>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Tree>
    <p:extLst>
      <p:ext uri="{BB962C8B-B14F-4D97-AF65-F5344CB8AC3E}">
        <p14:creationId xmlns:p14="http://schemas.microsoft.com/office/powerpoint/2010/main" val="3244345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C3C83-FA63-4F64-9E92-C255FD83A2A5}"/>
              </a:ext>
            </a:extLst>
          </p:cNvPr>
          <p:cNvSpPr>
            <a:spLocks noGrp="1"/>
          </p:cNvSpPr>
          <p:nvPr>
            <p:ph type="title"/>
          </p:nvPr>
        </p:nvSpPr>
        <p:spPr/>
        <p:txBody>
          <a:bodyPr>
            <a:normAutofit/>
          </a:bodyPr>
          <a:lstStyle/>
          <a:p>
            <a:r>
              <a:rPr lang="es-CL" altLang="en-US" sz="4000" b="1" cap="small" dirty="0"/>
              <a:t>Observatorio de Conflictos</a:t>
            </a:r>
            <a:endParaRPr lang="es-CL" sz="4000" b="1" cap="small" dirty="0"/>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
        <p:nvSpPr>
          <p:cNvPr id="5" name="Marcador de contenido 4">
            <a:extLst>
              <a:ext uri="{FF2B5EF4-FFF2-40B4-BE49-F238E27FC236}">
                <a16:creationId xmlns:a16="http://schemas.microsoft.com/office/drawing/2014/main" id="{9B11500D-CD7C-49D9-B75B-7FD31422FB89}"/>
              </a:ext>
            </a:extLst>
          </p:cNvPr>
          <p:cNvSpPr>
            <a:spLocks noGrp="1"/>
          </p:cNvSpPr>
          <p:nvPr>
            <p:ph idx="1"/>
          </p:nvPr>
        </p:nvSpPr>
        <p:spPr>
          <a:xfrm>
            <a:off x="847188" y="1348120"/>
            <a:ext cx="10515600" cy="5509880"/>
          </a:xfrm>
        </p:spPr>
        <p:txBody>
          <a:bodyPr>
            <a:normAutofit/>
          </a:bodyPr>
          <a:lstStyle/>
          <a:p>
            <a:pPr algn="just"/>
            <a:r>
              <a:rPr lang="es-CL" altLang="es-CL" sz="1600" dirty="0"/>
              <a:t>Para identificar el nivel de conflictividad social en el país, e</a:t>
            </a:r>
            <a:r>
              <a:rPr lang="es-ES" altLang="es-CL" sz="1600" dirty="0"/>
              <a:t>l Observatorio de Conflictos se apoya en una definición propuesta por el PNUD, entendiendo el conflicto como un </a:t>
            </a:r>
            <a:r>
              <a:rPr lang="es-ES" altLang="es-CL" sz="1600" b="1" dirty="0"/>
              <a:t>proceso de interacción contenciosa entre actores e instituciones</a:t>
            </a:r>
            <a:r>
              <a:rPr lang="es-ES" altLang="es-CL" sz="1600" dirty="0"/>
              <a:t>, con diversos grados de organización, que </a:t>
            </a:r>
            <a:r>
              <a:rPr lang="es-ES" altLang="es-CL" sz="1600" b="1" dirty="0"/>
              <a:t>actúan de manera colectiva buscando la mejora o defensa de sus intereses</a:t>
            </a:r>
            <a:r>
              <a:rPr lang="es-ES" altLang="es-CL" sz="1600" dirty="0"/>
              <a:t>, y que se expresan en el espacio público de manera visible. </a:t>
            </a:r>
          </a:p>
          <a:p>
            <a:pPr algn="just"/>
            <a:r>
              <a:rPr lang="es-ES" altLang="es-CL" sz="1600" dirty="0"/>
              <a:t>Un </a:t>
            </a:r>
            <a:r>
              <a:rPr lang="es-ES" altLang="es-CL" sz="1600" b="1" dirty="0"/>
              <a:t>conflicto surgiría cuando un actor, grupo o movimiento social expresa públicamente un malestar colectivo a través de demandas y medidas de presión contra alguna instancia pública o privada</a:t>
            </a:r>
            <a:r>
              <a:rPr lang="es-ES" altLang="es-CL" sz="1600" dirty="0"/>
              <a:t>. Esta definición es conceptualmente próxima a la Agenda Teórica de COES y ha sido adaptada para efectos del trabajo a realizar</a:t>
            </a:r>
          </a:p>
          <a:p>
            <a:endParaRPr lang="es-ES" altLang="es-CL" sz="1600" dirty="0"/>
          </a:p>
          <a:p>
            <a:endParaRPr lang="es-ES" altLang="es-CL" sz="1600" dirty="0"/>
          </a:p>
          <a:p>
            <a:endParaRPr lang="es-ES" altLang="es-CL" sz="1600" dirty="0"/>
          </a:p>
          <a:p>
            <a:endParaRPr lang="es-ES" altLang="es-CL" sz="1600" dirty="0"/>
          </a:p>
          <a:p>
            <a:endParaRPr lang="es-ES" altLang="es-CL" sz="1600" dirty="0"/>
          </a:p>
          <a:p>
            <a:endParaRPr lang="es-ES" altLang="es-CL" sz="1600" dirty="0"/>
          </a:p>
          <a:p>
            <a:endParaRPr lang="es-ES" altLang="es-CL" sz="1600" dirty="0"/>
          </a:p>
          <a:p>
            <a:endParaRPr lang="es-ES" altLang="es-CL" sz="1600" dirty="0"/>
          </a:p>
          <a:p>
            <a:endParaRPr lang="es-CL" altLang="es-CL" sz="2000" dirty="0"/>
          </a:p>
          <a:p>
            <a:endParaRPr lang="es-CL" sz="1600" dirty="0"/>
          </a:p>
        </p:txBody>
      </p:sp>
      <p:grpSp>
        <p:nvGrpSpPr>
          <p:cNvPr id="18" name="Grupo 17">
            <a:extLst>
              <a:ext uri="{FF2B5EF4-FFF2-40B4-BE49-F238E27FC236}">
                <a16:creationId xmlns:a16="http://schemas.microsoft.com/office/drawing/2014/main" id="{5E576C6A-5961-49E9-B270-A310BD89C768}"/>
              </a:ext>
            </a:extLst>
          </p:cNvPr>
          <p:cNvGrpSpPr/>
          <p:nvPr/>
        </p:nvGrpSpPr>
        <p:grpSpPr>
          <a:xfrm>
            <a:off x="1815425" y="3121758"/>
            <a:ext cx="9006650" cy="3599717"/>
            <a:chOff x="2039124" y="3523789"/>
            <a:chExt cx="8449435" cy="3292475"/>
          </a:xfrm>
        </p:grpSpPr>
        <p:pic>
          <p:nvPicPr>
            <p:cNvPr id="19" name="Imagen 18">
              <a:extLst>
                <a:ext uri="{FF2B5EF4-FFF2-40B4-BE49-F238E27FC236}">
                  <a16:creationId xmlns:a16="http://schemas.microsoft.com/office/drawing/2014/main" id="{752BB796-E485-41A5-B5FA-725A44F1172A}"/>
                </a:ext>
              </a:extLst>
            </p:cNvPr>
            <p:cNvPicPr>
              <a:picLocks noChangeAspect="1"/>
            </p:cNvPicPr>
            <p:nvPr/>
          </p:nvPicPr>
          <p:blipFill rotWithShape="1">
            <a:blip r:embed="rId4"/>
            <a:srcRect b="14281"/>
            <a:stretch/>
          </p:blipFill>
          <p:spPr>
            <a:xfrm>
              <a:off x="2039124" y="3523789"/>
              <a:ext cx="6251931" cy="3292475"/>
            </a:xfrm>
            <a:prstGeom prst="rect">
              <a:avLst/>
            </a:prstGeom>
          </p:spPr>
        </p:pic>
        <p:pic>
          <p:nvPicPr>
            <p:cNvPr id="20" name="Imagen 19">
              <a:extLst>
                <a:ext uri="{FF2B5EF4-FFF2-40B4-BE49-F238E27FC236}">
                  <a16:creationId xmlns:a16="http://schemas.microsoft.com/office/drawing/2014/main" id="{97F75D39-EB6B-4D9F-9928-24123700369F}"/>
                </a:ext>
              </a:extLst>
            </p:cNvPr>
            <p:cNvPicPr>
              <a:picLocks noChangeAspect="1"/>
            </p:cNvPicPr>
            <p:nvPr/>
          </p:nvPicPr>
          <p:blipFill>
            <a:blip r:embed="rId5"/>
            <a:stretch>
              <a:fillRect/>
            </a:stretch>
          </p:blipFill>
          <p:spPr>
            <a:xfrm>
              <a:off x="8300043" y="6067822"/>
              <a:ext cx="2188516" cy="358417"/>
            </a:xfrm>
            <a:prstGeom prst="rect">
              <a:avLst/>
            </a:prstGeom>
          </p:spPr>
        </p:pic>
        <p:pic>
          <p:nvPicPr>
            <p:cNvPr id="21" name="Imagen 20">
              <a:extLst>
                <a:ext uri="{FF2B5EF4-FFF2-40B4-BE49-F238E27FC236}">
                  <a16:creationId xmlns:a16="http://schemas.microsoft.com/office/drawing/2014/main" id="{5176C8A0-72B0-4A8C-BDB3-7850271D992E}"/>
                </a:ext>
              </a:extLst>
            </p:cNvPr>
            <p:cNvPicPr>
              <a:picLocks noChangeAspect="1"/>
            </p:cNvPicPr>
            <p:nvPr/>
          </p:nvPicPr>
          <p:blipFill>
            <a:blip r:embed="rId6"/>
            <a:stretch>
              <a:fillRect/>
            </a:stretch>
          </p:blipFill>
          <p:spPr>
            <a:xfrm>
              <a:off x="8335729" y="6434361"/>
              <a:ext cx="1214438" cy="152400"/>
            </a:xfrm>
            <a:prstGeom prst="rect">
              <a:avLst/>
            </a:prstGeom>
          </p:spPr>
        </p:pic>
      </p:grpSp>
    </p:spTree>
    <p:extLst>
      <p:ext uri="{BB962C8B-B14F-4D97-AF65-F5344CB8AC3E}">
        <p14:creationId xmlns:p14="http://schemas.microsoft.com/office/powerpoint/2010/main" val="2343913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C3C83-FA63-4F64-9E92-C255FD83A2A5}"/>
              </a:ext>
            </a:extLst>
          </p:cNvPr>
          <p:cNvSpPr>
            <a:spLocks noGrp="1"/>
          </p:cNvSpPr>
          <p:nvPr>
            <p:ph type="title"/>
          </p:nvPr>
        </p:nvSpPr>
        <p:spPr/>
        <p:txBody>
          <a:bodyPr>
            <a:normAutofit/>
          </a:bodyPr>
          <a:lstStyle/>
          <a:p>
            <a:r>
              <a:rPr lang="es-CL" altLang="en-US" sz="4000" b="1" cap="small" dirty="0"/>
              <a:t>Observatorio de Conflictos</a:t>
            </a:r>
            <a:endParaRPr lang="es-CL" sz="4000" b="1" cap="small" dirty="0"/>
          </a:p>
        </p:txBody>
      </p:sp>
      <p:sp>
        <p:nvSpPr>
          <p:cNvPr id="4" name="Marcador de contenido 3">
            <a:extLst>
              <a:ext uri="{FF2B5EF4-FFF2-40B4-BE49-F238E27FC236}">
                <a16:creationId xmlns:a16="http://schemas.microsoft.com/office/drawing/2014/main" id="{30C58FF9-64A9-4187-900C-9C9CE734AECE}"/>
              </a:ext>
            </a:extLst>
          </p:cNvPr>
          <p:cNvSpPr>
            <a:spLocks noGrp="1"/>
          </p:cNvSpPr>
          <p:nvPr>
            <p:ph idx="1"/>
          </p:nvPr>
        </p:nvSpPr>
        <p:spPr>
          <a:xfrm>
            <a:off x="838200" y="1527349"/>
            <a:ext cx="10515600" cy="4649614"/>
          </a:xfrm>
        </p:spPr>
        <p:txBody>
          <a:bodyPr>
            <a:normAutofit/>
          </a:bodyPr>
          <a:lstStyle/>
          <a:p>
            <a:pPr marL="0" indent="0" algn="ctr">
              <a:buNone/>
            </a:pPr>
            <a:r>
              <a:rPr lang="es-ES" sz="2000" i="1" dirty="0">
                <a:latin typeface="+mj-lt"/>
              </a:rPr>
              <a:t>¿Qué datos contiene nuestra base de datos?</a:t>
            </a:r>
          </a:p>
          <a:p>
            <a:pPr algn="just"/>
            <a:r>
              <a:rPr lang="es-ES" sz="2000" dirty="0">
                <a:latin typeface="+mj-lt"/>
              </a:rPr>
              <a:t>La base de datos se compone de </a:t>
            </a:r>
            <a:r>
              <a:rPr lang="es-ES" sz="2000" b="1" dirty="0">
                <a:latin typeface="+mj-lt"/>
              </a:rPr>
              <a:t>reportes de medios, que corresponde a la aparición en prensa de la acción contenciosa</a:t>
            </a:r>
            <a:r>
              <a:rPr lang="es-ES" sz="2000" dirty="0">
                <a:latin typeface="+mj-lt"/>
              </a:rPr>
              <a:t>. Posteriormente, se identifican las </a:t>
            </a:r>
            <a:r>
              <a:rPr lang="es-ES" sz="2000" b="1" dirty="0">
                <a:latin typeface="+mj-lt"/>
              </a:rPr>
              <a:t>acciones individuales</a:t>
            </a:r>
            <a:r>
              <a:rPr lang="es-ES" sz="2000" dirty="0">
                <a:latin typeface="+mj-lt"/>
              </a:rPr>
              <a:t>, ya que una acción puede aparecer en distintos medios. Por último, se identifican los </a:t>
            </a:r>
            <a:r>
              <a:rPr lang="es-ES" sz="2000" b="1" dirty="0">
                <a:latin typeface="+mj-lt"/>
              </a:rPr>
              <a:t>episodios contenciosos</a:t>
            </a:r>
            <a:r>
              <a:rPr lang="es-ES" sz="2000" dirty="0">
                <a:latin typeface="+mj-lt"/>
              </a:rPr>
              <a:t>, que corresponden a dos o más expresiones territoriales de una movilización.</a:t>
            </a:r>
          </a:p>
          <a:p>
            <a:pPr algn="just"/>
            <a:r>
              <a:rPr lang="es-ES" sz="2000" dirty="0"/>
              <a:t>El análisis de reportes de prensa considera 18 medios de comunicación:</a:t>
            </a:r>
          </a:p>
          <a:p>
            <a:pPr lvl="1" algn="just"/>
            <a:r>
              <a:rPr lang="es-ES" sz="1800" dirty="0"/>
              <a:t>5 son de alcance nacional (La Tercera, El Mercurio, Diario Financiero, Radio Cooperativa, Bío-Bío Prensa Digital)</a:t>
            </a:r>
          </a:p>
          <a:p>
            <a:pPr lvl="1" algn="just"/>
            <a:r>
              <a:rPr lang="es-ES" sz="1800" dirty="0"/>
              <a:t>13 de circulación regional </a:t>
            </a:r>
          </a:p>
          <a:p>
            <a:pPr algn="just"/>
            <a:r>
              <a:rPr lang="es-ES" sz="2000" dirty="0"/>
              <a:t>Esto permite ampliar la cobertura territorial del Observatorio y compensar sesgos editoriales de medios individuales gracias a la complementación y comparación de distintas fuentes</a:t>
            </a:r>
            <a:endParaRPr lang="es-ES" sz="2000" dirty="0">
              <a:latin typeface="+mj-lt"/>
            </a:endParaRPr>
          </a:p>
          <a:p>
            <a:pPr marL="0" indent="0" algn="ctr">
              <a:buNone/>
            </a:pPr>
            <a:r>
              <a:rPr lang="en-US" altLang="en-US" sz="2000" i="1" dirty="0">
                <a:latin typeface="+mj-lt"/>
              </a:rPr>
              <a:t>¿</a:t>
            </a:r>
            <a:r>
              <a:rPr lang="en-US" altLang="en-US" sz="2000" i="1" dirty="0" err="1">
                <a:latin typeface="+mj-lt"/>
              </a:rPr>
              <a:t>Cuáles</a:t>
            </a:r>
            <a:r>
              <a:rPr lang="en-US" altLang="en-US" sz="2000" i="1" dirty="0">
                <a:latin typeface="+mj-lt"/>
              </a:rPr>
              <a:t> </a:t>
            </a:r>
            <a:r>
              <a:rPr lang="en-US" altLang="en-US" sz="2000" i="1" dirty="0" err="1">
                <a:latin typeface="+mj-lt"/>
              </a:rPr>
              <a:t>han</a:t>
            </a:r>
            <a:r>
              <a:rPr lang="en-US" altLang="en-US" sz="2000" i="1" dirty="0">
                <a:latin typeface="+mj-lt"/>
              </a:rPr>
              <a:t> </a:t>
            </a:r>
            <a:r>
              <a:rPr lang="en-US" altLang="en-US" sz="2000" i="1" dirty="0" err="1">
                <a:latin typeface="+mj-lt"/>
              </a:rPr>
              <a:t>sido</a:t>
            </a:r>
            <a:r>
              <a:rPr lang="en-US" altLang="en-US" sz="2000" i="1" dirty="0">
                <a:latin typeface="+mj-lt"/>
              </a:rPr>
              <a:t> </a:t>
            </a:r>
            <a:r>
              <a:rPr lang="en-US" altLang="en-US" sz="2000" i="1" dirty="0" err="1">
                <a:latin typeface="+mj-lt"/>
              </a:rPr>
              <a:t>algunos</a:t>
            </a:r>
            <a:r>
              <a:rPr lang="en-US" altLang="en-US" sz="2000" i="1" dirty="0">
                <a:latin typeface="+mj-lt"/>
              </a:rPr>
              <a:t> </a:t>
            </a:r>
            <a:r>
              <a:rPr lang="en-US" altLang="en-US" sz="2000" i="1" dirty="0" err="1">
                <a:latin typeface="+mj-lt"/>
              </a:rPr>
              <a:t>resultados</a:t>
            </a:r>
            <a:r>
              <a:rPr lang="en-US" altLang="en-US" sz="2000" i="1" dirty="0">
                <a:latin typeface="+mj-lt"/>
              </a:rPr>
              <a:t>?</a:t>
            </a:r>
          </a:p>
          <a:p>
            <a:pPr algn="just"/>
            <a:r>
              <a:rPr lang="en-US" altLang="en-US" sz="2000" dirty="0" err="1">
                <a:latin typeface="+mj-lt"/>
              </a:rPr>
              <a:t>Debido</a:t>
            </a:r>
            <a:r>
              <a:rPr lang="en-US" altLang="en-US" sz="2000" dirty="0">
                <a:latin typeface="+mj-lt"/>
              </a:rPr>
              <a:t> a </a:t>
            </a:r>
            <a:r>
              <a:rPr lang="en-US" altLang="en-US" sz="2000" dirty="0" err="1">
                <a:latin typeface="+mj-lt"/>
              </a:rPr>
              <a:t>este</a:t>
            </a:r>
            <a:r>
              <a:rPr lang="en-US" altLang="en-US" sz="2000" dirty="0">
                <a:latin typeface="+mj-lt"/>
              </a:rPr>
              <a:t> </a:t>
            </a:r>
            <a:r>
              <a:rPr lang="en-US" altLang="en-US" sz="2000" dirty="0" err="1">
                <a:latin typeface="+mj-lt"/>
              </a:rPr>
              <a:t>proyecto</a:t>
            </a:r>
            <a:r>
              <a:rPr lang="en-US" altLang="en-US" sz="2000" dirty="0">
                <a:latin typeface="+mj-lt"/>
              </a:rPr>
              <a:t>, ha </a:t>
            </a:r>
            <a:r>
              <a:rPr lang="en-US" altLang="en-US" sz="2000" dirty="0" err="1">
                <a:latin typeface="+mj-lt"/>
              </a:rPr>
              <a:t>sido</a:t>
            </a:r>
            <a:r>
              <a:rPr lang="en-US" altLang="en-US" sz="2000" dirty="0">
                <a:latin typeface="+mj-lt"/>
              </a:rPr>
              <a:t> </a:t>
            </a:r>
            <a:r>
              <a:rPr lang="en-US" altLang="en-US" sz="2000" dirty="0" err="1">
                <a:latin typeface="+mj-lt"/>
              </a:rPr>
              <a:t>posible</a:t>
            </a:r>
            <a:r>
              <a:rPr lang="en-US" altLang="en-US" sz="2000" dirty="0">
                <a:latin typeface="+mj-lt"/>
              </a:rPr>
              <a:t> </a:t>
            </a:r>
            <a:r>
              <a:rPr lang="en-US" altLang="en-US" sz="2000" b="1" dirty="0" err="1">
                <a:latin typeface="+mj-lt"/>
              </a:rPr>
              <a:t>identificar</a:t>
            </a:r>
            <a:r>
              <a:rPr lang="en-US" altLang="en-US" sz="2000" b="1" dirty="0">
                <a:latin typeface="+mj-lt"/>
              </a:rPr>
              <a:t> </a:t>
            </a:r>
            <a:r>
              <a:rPr lang="en-US" altLang="en-US" sz="2000" b="1" dirty="0" err="1">
                <a:latin typeface="+mj-lt"/>
              </a:rPr>
              <a:t>focos</a:t>
            </a:r>
            <a:r>
              <a:rPr lang="en-US" altLang="en-US" sz="2000" b="1" dirty="0">
                <a:latin typeface="+mj-lt"/>
              </a:rPr>
              <a:t> y </a:t>
            </a:r>
            <a:r>
              <a:rPr lang="en-US" altLang="en-US" sz="2000" b="1" dirty="0" err="1">
                <a:latin typeface="+mj-lt"/>
              </a:rPr>
              <a:t>demandas</a:t>
            </a:r>
            <a:r>
              <a:rPr lang="en-US" altLang="en-US" sz="2000" b="1" dirty="0">
                <a:latin typeface="+mj-lt"/>
              </a:rPr>
              <a:t> de la </a:t>
            </a:r>
            <a:r>
              <a:rPr lang="en-US" altLang="en-US" sz="2000" b="1" dirty="0" err="1">
                <a:latin typeface="+mj-lt"/>
              </a:rPr>
              <a:t>protesta</a:t>
            </a:r>
            <a:r>
              <a:rPr lang="en-US" altLang="en-US" sz="2000" b="1" dirty="0">
                <a:latin typeface="+mj-lt"/>
              </a:rPr>
              <a:t> social </a:t>
            </a:r>
            <a:r>
              <a:rPr lang="en-US" altLang="en-US" sz="2000" b="1" dirty="0" err="1">
                <a:latin typeface="+mj-lt"/>
              </a:rPr>
              <a:t>en</a:t>
            </a:r>
            <a:r>
              <a:rPr lang="en-US" altLang="en-US" sz="2000" b="1" dirty="0">
                <a:latin typeface="+mj-lt"/>
              </a:rPr>
              <a:t> Chile</a:t>
            </a:r>
            <a:r>
              <a:rPr lang="en-US" altLang="en-US" sz="2000" dirty="0">
                <a:latin typeface="+mj-lt"/>
              </a:rPr>
              <a:t>, </a:t>
            </a:r>
            <a:r>
              <a:rPr lang="en-US" altLang="en-US" sz="2000" dirty="0" err="1">
                <a:latin typeface="+mj-lt"/>
              </a:rPr>
              <a:t>como</a:t>
            </a:r>
            <a:r>
              <a:rPr lang="en-US" altLang="en-US" sz="2000" dirty="0">
                <a:latin typeface="+mj-lt"/>
              </a:rPr>
              <a:t> </a:t>
            </a:r>
            <a:r>
              <a:rPr lang="en-US" altLang="en-US" sz="2000" dirty="0" err="1">
                <a:latin typeface="+mj-lt"/>
              </a:rPr>
              <a:t>también</a:t>
            </a:r>
            <a:r>
              <a:rPr lang="en-US" altLang="en-US" sz="2000" dirty="0">
                <a:latin typeface="+mj-lt"/>
              </a:rPr>
              <a:t> el </a:t>
            </a:r>
            <a:r>
              <a:rPr lang="en-US" altLang="en-US" sz="2000" b="1" dirty="0" err="1">
                <a:latin typeface="+mj-lt"/>
              </a:rPr>
              <a:t>repertorio</a:t>
            </a:r>
            <a:r>
              <a:rPr lang="en-US" altLang="en-US" sz="2000" b="1" dirty="0">
                <a:latin typeface="+mj-lt"/>
              </a:rPr>
              <a:t> de </a:t>
            </a:r>
            <a:r>
              <a:rPr lang="en-US" altLang="en-US" sz="2000" b="1" dirty="0" err="1">
                <a:latin typeface="+mj-lt"/>
              </a:rPr>
              <a:t>tácticas</a:t>
            </a:r>
            <a:r>
              <a:rPr lang="en-US" altLang="en-US" sz="2000" b="1" dirty="0">
                <a:latin typeface="+mj-lt"/>
              </a:rPr>
              <a:t> y </a:t>
            </a:r>
            <a:r>
              <a:rPr lang="en-US" altLang="en-US" sz="2000" b="1" dirty="0" err="1">
                <a:latin typeface="+mj-lt"/>
              </a:rPr>
              <a:t>grupos</a:t>
            </a:r>
            <a:r>
              <a:rPr lang="en-US" altLang="en-US" sz="2000" b="1" dirty="0">
                <a:latin typeface="+mj-lt"/>
              </a:rPr>
              <a:t> </a:t>
            </a:r>
            <a:r>
              <a:rPr lang="en-US" altLang="en-US" sz="2000" b="1" dirty="0" err="1">
                <a:latin typeface="+mj-lt"/>
              </a:rPr>
              <a:t>sociales</a:t>
            </a:r>
            <a:r>
              <a:rPr lang="en-US" altLang="en-US" sz="2000" b="1" dirty="0">
                <a:latin typeface="+mj-lt"/>
              </a:rPr>
              <a:t> </a:t>
            </a:r>
            <a:r>
              <a:rPr lang="en-US" altLang="en-US" sz="2000" b="1" dirty="0" err="1">
                <a:latin typeface="+mj-lt"/>
              </a:rPr>
              <a:t>participantes</a:t>
            </a:r>
            <a:r>
              <a:rPr lang="en-US" altLang="en-US" sz="2000" b="1" dirty="0">
                <a:latin typeface="+mj-lt"/>
              </a:rPr>
              <a:t> de la </a:t>
            </a:r>
            <a:r>
              <a:rPr lang="en-US" altLang="en-US" sz="2000" b="1" dirty="0" err="1">
                <a:latin typeface="+mj-lt"/>
              </a:rPr>
              <a:t>protesta</a:t>
            </a:r>
            <a:r>
              <a:rPr lang="en-US" altLang="en-US" sz="2000" dirty="0">
                <a:latin typeface="+mj-lt"/>
              </a:rPr>
              <a:t>. </a:t>
            </a:r>
            <a:endParaRPr lang="es-CL" sz="2000" dirty="0">
              <a:latin typeface="+mj-lt"/>
            </a:endParaRPr>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
        <p:nvSpPr>
          <p:cNvPr id="18" name="Rectángulo 17">
            <a:extLst>
              <a:ext uri="{FF2B5EF4-FFF2-40B4-BE49-F238E27FC236}">
                <a16:creationId xmlns:a16="http://schemas.microsoft.com/office/drawing/2014/main" id="{38ED5CF0-061A-454A-9151-624E7ED8589D}"/>
              </a:ext>
            </a:extLst>
          </p:cNvPr>
          <p:cNvSpPr/>
          <p:nvPr/>
        </p:nvSpPr>
        <p:spPr>
          <a:xfrm>
            <a:off x="838200" y="1537398"/>
            <a:ext cx="10515600" cy="2813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ángulo 18">
            <a:extLst>
              <a:ext uri="{FF2B5EF4-FFF2-40B4-BE49-F238E27FC236}">
                <a16:creationId xmlns:a16="http://schemas.microsoft.com/office/drawing/2014/main" id="{30CA7009-9F99-4B25-8938-1E963BFB1657}"/>
              </a:ext>
            </a:extLst>
          </p:cNvPr>
          <p:cNvSpPr/>
          <p:nvPr/>
        </p:nvSpPr>
        <p:spPr>
          <a:xfrm>
            <a:off x="838200" y="5137667"/>
            <a:ext cx="10515600" cy="2813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491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Observatorio de Conflictos</a:t>
            </a:r>
            <a:br>
              <a:rPr lang="es-CL" altLang="en-US" sz="4000" b="1" cap="small" dirty="0"/>
            </a:br>
            <a:r>
              <a:rPr lang="es-CL" altLang="en-US" sz="2400" dirty="0"/>
              <a:t>Resultados generales</a:t>
            </a:r>
            <a:endParaRPr lang="es-CL" sz="4000" dirty="0"/>
          </a:p>
        </p:txBody>
      </p:sp>
      <p:pic>
        <p:nvPicPr>
          <p:cNvPr id="3" name="Imagen 2">
            <a:extLst>
              <a:ext uri="{FF2B5EF4-FFF2-40B4-BE49-F238E27FC236}">
                <a16:creationId xmlns:a16="http://schemas.microsoft.com/office/drawing/2014/main" id="{0FF3F26E-5850-4A6B-8B3C-58E5CBA22FFE}"/>
              </a:ext>
            </a:extLst>
          </p:cNvPr>
          <p:cNvPicPr>
            <a:picLocks noChangeAspect="1"/>
          </p:cNvPicPr>
          <p:nvPr/>
        </p:nvPicPr>
        <p:blipFill>
          <a:blip r:embed="rId4"/>
          <a:stretch>
            <a:fillRect/>
          </a:stretch>
        </p:blipFill>
        <p:spPr>
          <a:xfrm>
            <a:off x="2242946" y="1690688"/>
            <a:ext cx="7913773" cy="4707653"/>
          </a:xfrm>
          <a:prstGeom prst="rect">
            <a:avLst/>
          </a:prstGeom>
        </p:spPr>
      </p:pic>
    </p:spTree>
    <p:extLst>
      <p:ext uri="{BB962C8B-B14F-4D97-AF65-F5344CB8AC3E}">
        <p14:creationId xmlns:p14="http://schemas.microsoft.com/office/powerpoint/2010/main" val="255852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Observatorio de Conflictos</a:t>
            </a:r>
            <a:br>
              <a:rPr lang="es-CL" altLang="en-US" sz="4000" b="1" cap="small" dirty="0"/>
            </a:br>
            <a:r>
              <a:rPr lang="es-CL" altLang="en-US" sz="2400" dirty="0"/>
              <a:t>Resultados generales</a:t>
            </a:r>
            <a:endParaRPr lang="es-CL" sz="4000" dirty="0"/>
          </a:p>
        </p:txBody>
      </p:sp>
      <p:pic>
        <p:nvPicPr>
          <p:cNvPr id="13" name="Imagen 12">
            <a:extLst>
              <a:ext uri="{FF2B5EF4-FFF2-40B4-BE49-F238E27FC236}">
                <a16:creationId xmlns:a16="http://schemas.microsoft.com/office/drawing/2014/main" id="{9BD5850F-F927-469D-8636-F29B7F582238}"/>
              </a:ext>
            </a:extLst>
          </p:cNvPr>
          <p:cNvPicPr>
            <a:picLocks noChangeAspect="1"/>
          </p:cNvPicPr>
          <p:nvPr/>
        </p:nvPicPr>
        <p:blipFill>
          <a:blip r:embed="rId4"/>
          <a:stretch>
            <a:fillRect/>
          </a:stretch>
        </p:blipFill>
        <p:spPr>
          <a:xfrm>
            <a:off x="2309626" y="1690688"/>
            <a:ext cx="7639428" cy="4707653"/>
          </a:xfrm>
          <a:prstGeom prst="rect">
            <a:avLst/>
          </a:prstGeom>
        </p:spPr>
      </p:pic>
    </p:spTree>
    <p:extLst>
      <p:ext uri="{BB962C8B-B14F-4D97-AF65-F5344CB8AC3E}">
        <p14:creationId xmlns:p14="http://schemas.microsoft.com/office/powerpoint/2010/main" val="2856724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C03835FD-B92B-47A3-9A52-5DE8F8E6418C}"/>
              </a:ext>
            </a:extLst>
          </p:cNvPr>
          <p:cNvSpPr>
            <a:spLocks noGrp="1"/>
          </p:cNvSpPr>
          <p:nvPr>
            <p:ph type="title"/>
          </p:nvPr>
        </p:nvSpPr>
        <p:spPr/>
        <p:txBody>
          <a:bodyPr>
            <a:normAutofit/>
          </a:bodyPr>
          <a:lstStyle/>
          <a:p>
            <a:r>
              <a:rPr lang="es-CL" altLang="en-US" sz="4000" b="1" cap="small" dirty="0"/>
              <a:t>Observatorio de Conflictos</a:t>
            </a:r>
            <a:br>
              <a:rPr lang="es-CL" altLang="en-US" sz="4000" b="1" cap="small" dirty="0"/>
            </a:br>
            <a:r>
              <a:rPr lang="es-CL" altLang="en-US" sz="2400" dirty="0"/>
              <a:t>Resultados generales</a:t>
            </a:r>
            <a:endParaRPr lang="es-CL" sz="4000" dirty="0"/>
          </a:p>
        </p:txBody>
      </p:sp>
      <p:sp>
        <p:nvSpPr>
          <p:cNvPr id="16" name="Marcador de contenido 15">
            <a:extLst>
              <a:ext uri="{FF2B5EF4-FFF2-40B4-BE49-F238E27FC236}">
                <a16:creationId xmlns:a16="http://schemas.microsoft.com/office/drawing/2014/main" id="{695B69C0-55F8-4B87-ADE5-6F91B11E6FAF}"/>
              </a:ext>
            </a:extLst>
          </p:cNvPr>
          <p:cNvSpPr>
            <a:spLocks noGrp="1"/>
          </p:cNvSpPr>
          <p:nvPr>
            <p:ph idx="1"/>
          </p:nvPr>
        </p:nvSpPr>
        <p:spPr/>
        <p:txBody>
          <a:bodyPr/>
          <a:lstStyle/>
          <a:p>
            <a:pPr algn="just"/>
            <a:r>
              <a:rPr lang="es-CL" altLang="es-CL" sz="1800" dirty="0"/>
              <a:t>En la figura se observa la frecuencia de acciones contenciosas (protesta social) en la industria extractiva. Por ejemplo, se muestra la importancia de la industria minera en relación a su actividad contenciosa. También muestra el crecimiento de la actividad contenciosa en la industria forestal durante el periodo 2012-2017</a:t>
            </a:r>
          </a:p>
          <a:p>
            <a:endParaRPr lang="es-CL" dirty="0"/>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pSp>
        <p:nvGrpSpPr>
          <p:cNvPr id="19" name="Grupo 18">
            <a:extLst>
              <a:ext uri="{FF2B5EF4-FFF2-40B4-BE49-F238E27FC236}">
                <a16:creationId xmlns:a16="http://schemas.microsoft.com/office/drawing/2014/main" id="{C5BC8FA7-1048-44FC-9902-A174AA793583}"/>
              </a:ext>
            </a:extLst>
          </p:cNvPr>
          <p:cNvGrpSpPr/>
          <p:nvPr/>
        </p:nvGrpSpPr>
        <p:grpSpPr>
          <a:xfrm>
            <a:off x="2398023" y="2702005"/>
            <a:ext cx="6776122" cy="4076339"/>
            <a:chOff x="2398023" y="2702005"/>
            <a:chExt cx="6776122" cy="4076339"/>
          </a:xfrm>
        </p:grpSpPr>
        <p:pic>
          <p:nvPicPr>
            <p:cNvPr id="17" name="Imagen 16">
              <a:extLst>
                <a:ext uri="{FF2B5EF4-FFF2-40B4-BE49-F238E27FC236}">
                  <a16:creationId xmlns:a16="http://schemas.microsoft.com/office/drawing/2014/main" id="{BE0A2D1F-9C0D-4DA1-9A8A-D9536D51013A}"/>
                </a:ext>
              </a:extLst>
            </p:cNvPr>
            <p:cNvPicPr>
              <a:picLocks noChangeAspect="1"/>
            </p:cNvPicPr>
            <p:nvPr/>
          </p:nvPicPr>
          <p:blipFill rotWithShape="1">
            <a:blip r:embed="rId3"/>
            <a:srcRect t="22032"/>
            <a:stretch/>
          </p:blipFill>
          <p:spPr>
            <a:xfrm>
              <a:off x="2398023" y="3089831"/>
              <a:ext cx="6776122" cy="3688513"/>
            </a:xfrm>
            <a:prstGeom prst="rect">
              <a:avLst/>
            </a:prstGeom>
          </p:spPr>
        </p:pic>
        <p:pic>
          <p:nvPicPr>
            <p:cNvPr id="18" name="Imagen 17">
              <a:extLst>
                <a:ext uri="{FF2B5EF4-FFF2-40B4-BE49-F238E27FC236}">
                  <a16:creationId xmlns:a16="http://schemas.microsoft.com/office/drawing/2014/main" id="{4CD0AB14-D78B-4EBE-A226-E5F2E49C19F6}"/>
                </a:ext>
              </a:extLst>
            </p:cNvPr>
            <p:cNvPicPr>
              <a:picLocks noChangeAspect="1"/>
            </p:cNvPicPr>
            <p:nvPr/>
          </p:nvPicPr>
          <p:blipFill rotWithShape="1">
            <a:blip r:embed="rId3"/>
            <a:srcRect b="87299"/>
            <a:stretch/>
          </p:blipFill>
          <p:spPr>
            <a:xfrm>
              <a:off x="3336533" y="2702005"/>
              <a:ext cx="4899102" cy="434413"/>
            </a:xfrm>
            <a:prstGeom prst="rect">
              <a:avLst/>
            </a:prstGeom>
          </p:spPr>
        </p:pic>
      </p:grpSp>
    </p:spTree>
    <p:extLst>
      <p:ext uri="{BB962C8B-B14F-4D97-AF65-F5344CB8AC3E}">
        <p14:creationId xmlns:p14="http://schemas.microsoft.com/office/powerpoint/2010/main" val="2540432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Observatorio de Conflictos</a:t>
            </a:r>
            <a:br>
              <a:rPr lang="es-CL" altLang="en-US" sz="4000" b="1" cap="small" dirty="0"/>
            </a:br>
            <a:r>
              <a:rPr lang="es-CL" altLang="en-US" sz="2400" dirty="0"/>
              <a:t>Resultados generales</a:t>
            </a:r>
            <a:endParaRPr lang="es-CL" sz="4000" dirty="0"/>
          </a:p>
        </p:txBody>
      </p:sp>
      <p:sp>
        <p:nvSpPr>
          <p:cNvPr id="2" name="Marcador de texto 1">
            <a:extLst>
              <a:ext uri="{FF2B5EF4-FFF2-40B4-BE49-F238E27FC236}">
                <a16:creationId xmlns:a16="http://schemas.microsoft.com/office/drawing/2014/main" id="{3AA3663B-A5B1-4DF9-8F76-B3C8FE726E1F}"/>
              </a:ext>
            </a:extLst>
          </p:cNvPr>
          <p:cNvSpPr>
            <a:spLocks noGrp="1"/>
          </p:cNvSpPr>
          <p:nvPr>
            <p:ph type="body" idx="1"/>
          </p:nvPr>
        </p:nvSpPr>
        <p:spPr>
          <a:xfrm>
            <a:off x="839788" y="1681162"/>
            <a:ext cx="5157787" cy="1182617"/>
          </a:xfrm>
        </p:spPr>
        <p:txBody>
          <a:bodyPr>
            <a:noAutofit/>
          </a:bodyPr>
          <a:lstStyle/>
          <a:p>
            <a:pPr marL="285750" indent="-285750" algn="just">
              <a:buFont typeface="Arial" panose="020B0604020202020204" pitchFamily="34" charset="0"/>
              <a:buChar char="•"/>
            </a:pPr>
            <a:r>
              <a:rPr lang="es-CL" altLang="es-CL" sz="1500" b="0" dirty="0"/>
              <a:t>En la siguiente figura se observa la composición de las protestas laborales en relación a sus participantes.  </a:t>
            </a:r>
          </a:p>
          <a:p>
            <a:pPr marL="285750" indent="-285750" algn="just">
              <a:buFont typeface="Arial" panose="020B0604020202020204" pitchFamily="34" charset="0"/>
              <a:buChar char="•"/>
            </a:pPr>
            <a:r>
              <a:rPr lang="es-CL" altLang="es-CL" sz="1500" b="0" dirty="0"/>
              <a:t>Los principales actores involucrados en la categoría son trabajadores del sector público (color rojo) y del sector privado (color verde). </a:t>
            </a:r>
          </a:p>
        </p:txBody>
      </p:sp>
      <p:pic>
        <p:nvPicPr>
          <p:cNvPr id="13" name="Marcador de contenido 12">
            <a:extLst>
              <a:ext uri="{FF2B5EF4-FFF2-40B4-BE49-F238E27FC236}">
                <a16:creationId xmlns:a16="http://schemas.microsoft.com/office/drawing/2014/main" id="{570AF77B-61B4-4125-8451-788DE38C7CC2}"/>
              </a:ext>
            </a:extLst>
          </p:cNvPr>
          <p:cNvPicPr>
            <a:picLocks noGrp="1" noChangeAspect="1"/>
          </p:cNvPicPr>
          <p:nvPr>
            <p:ph sz="half" idx="2"/>
          </p:nvPr>
        </p:nvPicPr>
        <p:blipFill>
          <a:blip r:embed="rId3"/>
          <a:stretch>
            <a:fillRect/>
          </a:stretch>
        </p:blipFill>
        <p:spPr>
          <a:xfrm>
            <a:off x="1043587" y="3047545"/>
            <a:ext cx="4924425" cy="3457575"/>
          </a:xfrm>
          <a:prstGeom prst="rect">
            <a:avLst/>
          </a:prstGeom>
        </p:spPr>
      </p:pic>
      <p:pic>
        <p:nvPicPr>
          <p:cNvPr id="16" name="Marcador de contenido 15">
            <a:extLst>
              <a:ext uri="{FF2B5EF4-FFF2-40B4-BE49-F238E27FC236}">
                <a16:creationId xmlns:a16="http://schemas.microsoft.com/office/drawing/2014/main" id="{912236D3-EF5A-4CD9-B4E8-89067C967016}"/>
              </a:ext>
            </a:extLst>
          </p:cNvPr>
          <p:cNvPicPr>
            <a:picLocks noGrp="1" noChangeAspect="1"/>
          </p:cNvPicPr>
          <p:nvPr>
            <p:ph sz="quarter" idx="4"/>
          </p:nvPr>
        </p:nvPicPr>
        <p:blipFill>
          <a:blip r:embed="rId4"/>
          <a:stretch>
            <a:fillRect/>
          </a:stretch>
        </p:blipFill>
        <p:spPr>
          <a:xfrm>
            <a:off x="6104988" y="1425032"/>
            <a:ext cx="5183188" cy="3301393"/>
          </a:xfrm>
          <a:prstGeom prst="rect">
            <a:avLst/>
          </a:prstGeom>
        </p:spPr>
      </p:pic>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5">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
        <p:nvSpPr>
          <p:cNvPr id="19" name="Marcador de texto 3">
            <a:extLst>
              <a:ext uri="{FF2B5EF4-FFF2-40B4-BE49-F238E27FC236}">
                <a16:creationId xmlns:a16="http://schemas.microsoft.com/office/drawing/2014/main" id="{133A7F64-96E8-4C44-BFB7-A7E37F933A79}"/>
              </a:ext>
            </a:extLst>
          </p:cNvPr>
          <p:cNvSpPr>
            <a:spLocks noGrp="1"/>
          </p:cNvSpPr>
          <p:nvPr>
            <p:ph type="body" sz="quarter" idx="3"/>
          </p:nvPr>
        </p:nvSpPr>
        <p:spPr>
          <a:xfrm>
            <a:off x="6313149" y="5432968"/>
            <a:ext cx="5183188" cy="823912"/>
          </a:xfrm>
        </p:spPr>
        <p:txBody>
          <a:bodyPr>
            <a:noAutofit/>
          </a:bodyPr>
          <a:lstStyle/>
          <a:p>
            <a:pPr marL="285750" indent="-285750">
              <a:buFont typeface="Arial" panose="020B0604020202020204" pitchFamily="34" charset="0"/>
              <a:buChar char="•"/>
            </a:pPr>
            <a:r>
              <a:rPr lang="es-CL" altLang="es-CL" sz="1500" b="0" dirty="0"/>
              <a:t>La figura superior muestra el ciclo de protesta durante el periodo 2012-2017 relacionado con las acciones contenciosas con al menos una demanda feminista.</a:t>
            </a:r>
          </a:p>
          <a:p>
            <a:pPr marL="285750" indent="-285750">
              <a:buFont typeface="Arial" panose="020B0604020202020204" pitchFamily="34" charset="0"/>
              <a:buChar char="•"/>
            </a:pPr>
            <a:r>
              <a:rPr lang="es-CL" altLang="es-CL" sz="1500" b="0" dirty="0"/>
              <a:t>Esto puede ser un reflejo de cómo el contexto internacional impactó el crecimiento de dichas acciones contenciosas (2016-2017).</a:t>
            </a:r>
          </a:p>
        </p:txBody>
      </p:sp>
    </p:spTree>
    <p:extLst>
      <p:ext uri="{BB962C8B-B14F-4D97-AF65-F5344CB8AC3E}">
        <p14:creationId xmlns:p14="http://schemas.microsoft.com/office/powerpoint/2010/main" val="1229446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Información disponible públicamente</a:t>
            </a:r>
            <a:br>
              <a:rPr lang="es-CL" altLang="en-US" sz="4000" b="1" cap="small" dirty="0"/>
            </a:br>
            <a:r>
              <a:rPr lang="es-CL" altLang="en-US" sz="2000" dirty="0"/>
              <a:t>Sitio Web: </a:t>
            </a:r>
            <a:r>
              <a:rPr lang="es-CL" sz="2000" dirty="0">
                <a:hlinkClick r:id="rId3"/>
              </a:rPr>
              <a:t>bit.ly/dataverse_coes</a:t>
            </a:r>
            <a:r>
              <a:rPr lang="es-CL" sz="2000" dirty="0"/>
              <a:t> </a:t>
            </a:r>
            <a:endParaRPr lang="es-CL" sz="2400" dirty="0"/>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4">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30" name="Imagen 29">
            <a:extLst>
              <a:ext uri="{FF2B5EF4-FFF2-40B4-BE49-F238E27FC236}">
                <a16:creationId xmlns:a16="http://schemas.microsoft.com/office/drawing/2014/main" id="{B2FF8730-4795-4B88-B36D-205B66EF958F}"/>
              </a:ext>
            </a:extLst>
          </p:cNvPr>
          <p:cNvPicPr>
            <a:picLocks noChangeAspect="1"/>
          </p:cNvPicPr>
          <p:nvPr/>
        </p:nvPicPr>
        <p:blipFill>
          <a:blip r:embed="rId5"/>
          <a:stretch>
            <a:fillRect/>
          </a:stretch>
        </p:blipFill>
        <p:spPr>
          <a:xfrm>
            <a:off x="3922919" y="1690688"/>
            <a:ext cx="7124723" cy="4654136"/>
          </a:xfrm>
          <a:prstGeom prst="rect">
            <a:avLst/>
          </a:prstGeom>
        </p:spPr>
      </p:pic>
      <p:sp>
        <p:nvSpPr>
          <p:cNvPr id="31" name="CuadroTexto 30">
            <a:extLst>
              <a:ext uri="{FF2B5EF4-FFF2-40B4-BE49-F238E27FC236}">
                <a16:creationId xmlns:a16="http://schemas.microsoft.com/office/drawing/2014/main" id="{211CEA35-9236-4D10-9646-B5B6333B2B56}"/>
              </a:ext>
            </a:extLst>
          </p:cNvPr>
          <p:cNvSpPr txBox="1"/>
          <p:nvPr/>
        </p:nvSpPr>
        <p:spPr>
          <a:xfrm>
            <a:off x="358394" y="2394180"/>
            <a:ext cx="3348901" cy="3046988"/>
          </a:xfrm>
          <a:prstGeom prst="rect">
            <a:avLst/>
          </a:prstGeom>
          <a:noFill/>
        </p:spPr>
        <p:txBody>
          <a:bodyPr wrap="square" rtlCol="0">
            <a:spAutoFit/>
          </a:bodyPr>
          <a:lstStyle/>
          <a:p>
            <a:pPr marL="171450" indent="-171450" algn="just" fontAlgn="base">
              <a:buFont typeface="Arial" panose="020B0604020202020204" pitchFamily="34" charset="0"/>
              <a:buChar char="•"/>
            </a:pPr>
            <a:r>
              <a:rPr lang="es-ES" sz="1600" b="1" dirty="0"/>
              <a:t>El repositorio </a:t>
            </a:r>
            <a:r>
              <a:rPr lang="es-ES" sz="1600" b="1" dirty="0" err="1"/>
              <a:t>Dataverse</a:t>
            </a:r>
            <a:r>
              <a:rPr lang="es-ES" sz="1600" b="1" dirty="0"/>
              <a:t> de la Universidad de Harvard pertenece al </a:t>
            </a:r>
            <a:r>
              <a:rPr lang="es-ES" sz="1600" b="1" dirty="0" err="1"/>
              <a:t>Dataverse</a:t>
            </a:r>
            <a:r>
              <a:rPr lang="es-ES" sz="1600" b="1" dirty="0"/>
              <a:t> Project</a:t>
            </a:r>
            <a:r>
              <a:rPr lang="es-ES" sz="1600" dirty="0"/>
              <a:t>. </a:t>
            </a:r>
          </a:p>
          <a:p>
            <a:pPr marL="171450" indent="-171450" algn="just" fontAlgn="base">
              <a:buFont typeface="Arial" panose="020B0604020202020204" pitchFamily="34" charset="0"/>
              <a:buChar char="•"/>
            </a:pPr>
            <a:r>
              <a:rPr lang="es-ES" sz="1600" dirty="0"/>
              <a:t>Este repositorio se alinea con las mejores prácticas en la investigación científica en relación con la administración de datos. </a:t>
            </a:r>
          </a:p>
          <a:p>
            <a:pPr marL="171450" indent="-171450" algn="just" fontAlgn="base">
              <a:buFont typeface="Arial" panose="020B0604020202020204" pitchFamily="34" charset="0"/>
              <a:buChar char="•"/>
            </a:pPr>
            <a:r>
              <a:rPr lang="es-ES" sz="1600" dirty="0"/>
              <a:t>Sus principales beneficios son disponer de manera fácil y sencilla a la información, realizar análisis descriptivos en línea y facilitar el flujo entre publicaciones y datos.</a:t>
            </a:r>
            <a:endParaRPr lang="es-CL" sz="2400" dirty="0"/>
          </a:p>
        </p:txBody>
      </p:sp>
    </p:spTree>
    <p:extLst>
      <p:ext uri="{BB962C8B-B14F-4D97-AF65-F5344CB8AC3E}">
        <p14:creationId xmlns:p14="http://schemas.microsoft.com/office/powerpoint/2010/main" val="417678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2 Marcador de contenido"/>
          <p:cNvSpPr txBox="1">
            <a:spLocks/>
          </p:cNvSpPr>
          <p:nvPr/>
        </p:nvSpPr>
        <p:spPr>
          <a:xfrm>
            <a:off x="2609850" y="274638"/>
            <a:ext cx="9520238" cy="2089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50000"/>
              </a:lnSpc>
              <a:spcAft>
                <a:spcPts val="0"/>
              </a:spcAft>
              <a:buFont typeface="Arial" panose="020B0604020202020204" pitchFamily="34" charset="0"/>
              <a:buNone/>
              <a:defRPr/>
            </a:pPr>
            <a:endParaRPr lang="es-MX" dirty="0">
              <a:solidFill>
                <a:schemeClr val="tx1">
                  <a:lumMod val="75000"/>
                  <a:lumOff val="25000"/>
                </a:schemeClr>
              </a:solidFill>
            </a:endParaRPr>
          </a:p>
        </p:txBody>
      </p:sp>
      <p:sp>
        <p:nvSpPr>
          <p:cNvPr id="11267" name="2 Marcador de contenido"/>
          <p:cNvSpPr txBox="1">
            <a:spLocks/>
          </p:cNvSpPr>
          <p:nvPr/>
        </p:nvSpPr>
        <p:spPr bwMode="auto">
          <a:xfrm>
            <a:off x="6678613" y="-76200"/>
            <a:ext cx="5208587" cy="52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Microsoft Tai Le" panose="020B0502040204020203"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Microsoft Tai Le" panose="020B0502040204020203"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9pPr>
          </a:lstStyle>
          <a:p>
            <a:pPr eaLnBrk="1" hangingPunct="1">
              <a:lnSpc>
                <a:spcPct val="150000"/>
              </a:lnSpc>
              <a:buFont typeface="Arial" panose="020B0604020202020204" pitchFamily="34" charset="0"/>
              <a:buNone/>
            </a:pPr>
            <a:endParaRPr lang="es-ES" altLang="en-US" sz="1400">
              <a:latin typeface="+mn-lt"/>
            </a:endParaRPr>
          </a:p>
        </p:txBody>
      </p:sp>
      <p:pic>
        <p:nvPicPr>
          <p:cNvPr id="112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900" y="2428875"/>
            <a:ext cx="1660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900" y="3786188"/>
            <a:ext cx="1730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1 CuadroTexto"/>
          <p:cNvSpPr txBox="1">
            <a:spLocks noChangeArrowheads="1"/>
          </p:cNvSpPr>
          <p:nvPr/>
        </p:nvSpPr>
        <p:spPr bwMode="auto">
          <a:xfrm>
            <a:off x="7853363" y="628650"/>
            <a:ext cx="3640137"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Microsoft Tai Le" panose="020B0502040204020203"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Microsoft Tai Le" panose="020B0502040204020203"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9pPr>
          </a:lstStyle>
          <a:p>
            <a:pPr eaLnBrk="1" hangingPunct="1">
              <a:lnSpc>
                <a:spcPct val="100000"/>
              </a:lnSpc>
              <a:spcBef>
                <a:spcPct val="0"/>
              </a:spcBef>
              <a:buFontTx/>
              <a:buChar char="-"/>
            </a:pPr>
            <a:r>
              <a:rPr lang="es-CL" altLang="en-US" sz="2400" dirty="0">
                <a:solidFill>
                  <a:srgbClr val="262626"/>
                </a:solidFill>
                <a:latin typeface="+mn-lt"/>
              </a:rPr>
              <a:t>Economía y Negocios</a:t>
            </a:r>
          </a:p>
          <a:p>
            <a:pPr eaLnBrk="1" hangingPunct="1">
              <a:lnSpc>
                <a:spcPct val="100000"/>
              </a:lnSpc>
              <a:spcBef>
                <a:spcPct val="0"/>
              </a:spcBef>
              <a:buFontTx/>
              <a:buChar char="-"/>
            </a:pPr>
            <a:r>
              <a:rPr lang="es-CL" altLang="en-US" sz="2400" dirty="0">
                <a:solidFill>
                  <a:srgbClr val="262626"/>
                </a:solidFill>
                <a:latin typeface="+mn-lt"/>
              </a:rPr>
              <a:t>Ciencias Sociales</a:t>
            </a:r>
          </a:p>
          <a:p>
            <a:pPr eaLnBrk="1" hangingPunct="1">
              <a:lnSpc>
                <a:spcPct val="100000"/>
              </a:lnSpc>
              <a:spcBef>
                <a:spcPct val="0"/>
              </a:spcBef>
              <a:buFontTx/>
              <a:buChar char="-"/>
            </a:pPr>
            <a:r>
              <a:rPr lang="es-CL" altLang="en-US" sz="2400" dirty="0">
                <a:solidFill>
                  <a:srgbClr val="262626"/>
                </a:solidFill>
                <a:latin typeface="+mn-lt"/>
              </a:rPr>
              <a:t>Arquitectura y Urbanismo</a:t>
            </a:r>
          </a:p>
          <a:p>
            <a:pPr eaLnBrk="1" hangingPunct="1">
              <a:lnSpc>
                <a:spcPct val="100000"/>
              </a:lnSpc>
              <a:spcBef>
                <a:spcPct val="0"/>
              </a:spcBef>
              <a:buFontTx/>
              <a:buChar char="-"/>
            </a:pPr>
            <a:endParaRPr lang="es-CL" altLang="en-US" sz="2400" dirty="0">
              <a:solidFill>
                <a:srgbClr val="262626"/>
              </a:solidFill>
              <a:latin typeface="+mn-lt"/>
            </a:endParaRPr>
          </a:p>
          <a:p>
            <a:pPr eaLnBrk="1" hangingPunct="1">
              <a:lnSpc>
                <a:spcPct val="100000"/>
              </a:lnSpc>
              <a:spcBef>
                <a:spcPct val="0"/>
              </a:spcBef>
              <a:buFontTx/>
              <a:buChar char="-"/>
            </a:pPr>
            <a:r>
              <a:rPr lang="es-CL" altLang="en-US" sz="2400" dirty="0">
                <a:solidFill>
                  <a:srgbClr val="262626"/>
                </a:solidFill>
                <a:latin typeface="+mn-lt"/>
              </a:rPr>
              <a:t>Ciencias Sociales</a:t>
            </a:r>
          </a:p>
          <a:p>
            <a:pPr eaLnBrk="1" hangingPunct="1">
              <a:lnSpc>
                <a:spcPct val="100000"/>
              </a:lnSpc>
              <a:spcBef>
                <a:spcPct val="0"/>
              </a:spcBef>
              <a:buFontTx/>
              <a:buChar char="-"/>
            </a:pPr>
            <a:r>
              <a:rPr lang="es-CL" altLang="en-US" sz="2400" dirty="0">
                <a:solidFill>
                  <a:srgbClr val="262626"/>
                </a:solidFill>
                <a:latin typeface="+mn-lt"/>
              </a:rPr>
              <a:t>Arquitectura, Diseño y Estudios Urbanos</a:t>
            </a:r>
          </a:p>
          <a:p>
            <a:pPr eaLnBrk="1" hangingPunct="1">
              <a:lnSpc>
                <a:spcPct val="100000"/>
              </a:lnSpc>
              <a:spcBef>
                <a:spcPct val="0"/>
              </a:spcBef>
              <a:buFontTx/>
              <a:buChar char="-"/>
            </a:pPr>
            <a:endParaRPr lang="es-CL" altLang="en-US" sz="2400" dirty="0">
              <a:solidFill>
                <a:srgbClr val="262626"/>
              </a:solidFill>
              <a:latin typeface="+mn-lt"/>
            </a:endParaRPr>
          </a:p>
          <a:p>
            <a:pPr eaLnBrk="1" hangingPunct="1">
              <a:lnSpc>
                <a:spcPct val="100000"/>
              </a:lnSpc>
              <a:spcBef>
                <a:spcPct val="0"/>
              </a:spcBef>
              <a:buFontTx/>
              <a:buChar char="-"/>
            </a:pPr>
            <a:r>
              <a:rPr lang="es-CL" altLang="en-US" sz="2400" dirty="0">
                <a:solidFill>
                  <a:srgbClr val="262626"/>
                </a:solidFill>
                <a:latin typeface="+mn-lt"/>
              </a:rPr>
              <a:t>Ciencias Sociales e Historia</a:t>
            </a:r>
          </a:p>
          <a:p>
            <a:pPr eaLnBrk="1" hangingPunct="1">
              <a:lnSpc>
                <a:spcPct val="100000"/>
              </a:lnSpc>
              <a:spcBef>
                <a:spcPct val="0"/>
              </a:spcBef>
              <a:buFontTx/>
              <a:buChar char="-"/>
            </a:pPr>
            <a:r>
              <a:rPr lang="es-CL" altLang="en-US" sz="2400" dirty="0">
                <a:solidFill>
                  <a:srgbClr val="262626"/>
                </a:solidFill>
                <a:latin typeface="+mn-lt"/>
              </a:rPr>
              <a:t>Derecho</a:t>
            </a:r>
          </a:p>
          <a:p>
            <a:pPr eaLnBrk="1" hangingPunct="1">
              <a:lnSpc>
                <a:spcPct val="100000"/>
              </a:lnSpc>
              <a:spcBef>
                <a:spcPct val="0"/>
              </a:spcBef>
              <a:buFontTx/>
              <a:buChar char="-"/>
            </a:pPr>
            <a:r>
              <a:rPr lang="es-CL" altLang="en-US" sz="2400" dirty="0">
                <a:solidFill>
                  <a:srgbClr val="262626"/>
                </a:solidFill>
                <a:latin typeface="+mn-lt"/>
              </a:rPr>
              <a:t>Economía y Empresas</a:t>
            </a:r>
          </a:p>
          <a:p>
            <a:pPr eaLnBrk="1" hangingPunct="1">
              <a:lnSpc>
                <a:spcPct val="100000"/>
              </a:lnSpc>
              <a:spcBef>
                <a:spcPct val="0"/>
              </a:spcBef>
              <a:buFontTx/>
              <a:buChar char="-"/>
            </a:pPr>
            <a:endParaRPr lang="es-CL" altLang="en-US" sz="2400" dirty="0">
              <a:solidFill>
                <a:srgbClr val="262626"/>
              </a:solidFill>
              <a:latin typeface="+mn-lt"/>
            </a:endParaRPr>
          </a:p>
          <a:p>
            <a:pPr eaLnBrk="1" hangingPunct="1">
              <a:lnSpc>
                <a:spcPct val="100000"/>
              </a:lnSpc>
              <a:spcBef>
                <a:spcPct val="0"/>
              </a:spcBef>
              <a:buFontTx/>
              <a:buChar char="-"/>
            </a:pPr>
            <a:r>
              <a:rPr lang="es-CL" altLang="en-US" sz="2400" dirty="0">
                <a:solidFill>
                  <a:srgbClr val="262626"/>
                </a:solidFill>
                <a:latin typeface="+mn-lt"/>
              </a:rPr>
              <a:t>Centro de Inteligencia Territorial (CIT)</a:t>
            </a:r>
          </a:p>
          <a:p>
            <a:pPr eaLnBrk="1" hangingPunct="1">
              <a:lnSpc>
                <a:spcPct val="100000"/>
              </a:lnSpc>
              <a:spcBef>
                <a:spcPct val="0"/>
              </a:spcBef>
              <a:buFontTx/>
              <a:buChar char="-"/>
            </a:pPr>
            <a:r>
              <a:rPr lang="es-CL" altLang="en-US" sz="2400" dirty="0">
                <a:solidFill>
                  <a:srgbClr val="262626"/>
                </a:solidFill>
                <a:latin typeface="+mn-lt"/>
              </a:rPr>
              <a:t>Negocios (Viña)</a:t>
            </a:r>
          </a:p>
        </p:txBody>
      </p:sp>
      <p:grpSp>
        <p:nvGrpSpPr>
          <p:cNvPr id="11273" name="1 Grupo"/>
          <p:cNvGrpSpPr>
            <a:grpSpLocks/>
          </p:cNvGrpSpPr>
          <p:nvPr/>
        </p:nvGrpSpPr>
        <p:grpSpPr bwMode="auto">
          <a:xfrm>
            <a:off x="381000" y="2138363"/>
            <a:ext cx="4248150" cy="1971675"/>
            <a:chOff x="1295400" y="1531972"/>
            <a:chExt cx="4038600" cy="1971660"/>
          </a:xfrm>
        </p:grpSpPr>
        <p:sp>
          <p:nvSpPr>
            <p:cNvPr id="5" name="CuadroTexto 4"/>
            <p:cNvSpPr txBox="1"/>
            <p:nvPr/>
          </p:nvSpPr>
          <p:spPr>
            <a:xfrm>
              <a:off x="1295400" y="1531972"/>
              <a:ext cx="4038600" cy="584196"/>
            </a:xfrm>
            <a:prstGeom prst="rect">
              <a:avLst/>
            </a:prstGeom>
            <a:solidFill>
              <a:srgbClr val="E4E538"/>
            </a:solidFill>
          </p:spPr>
          <p:txBody>
            <a:bodyPr>
              <a:spAutoFit/>
            </a:bodyPr>
            <a:lstStyle/>
            <a:p>
              <a:pPr algn="ctr" eaLnBrk="1" fontAlgn="auto" hangingPunct="1">
                <a:spcBef>
                  <a:spcPts val="0"/>
                </a:spcBef>
                <a:spcAft>
                  <a:spcPts val="0"/>
                </a:spcAft>
                <a:defRPr/>
              </a:pPr>
              <a:r>
                <a:rPr lang="es-ES" sz="3200" dirty="0">
                  <a:ea typeface="+mn-ea"/>
                  <a:cs typeface="Microsoft Tai Le"/>
                </a:rPr>
                <a:t> 4 UNIVERSIDADES</a:t>
              </a:r>
            </a:p>
          </p:txBody>
        </p:sp>
        <p:sp>
          <p:nvSpPr>
            <p:cNvPr id="8" name="CuadroTexto 7"/>
            <p:cNvSpPr txBox="1"/>
            <p:nvPr/>
          </p:nvSpPr>
          <p:spPr>
            <a:xfrm>
              <a:off x="1295400" y="3041673"/>
              <a:ext cx="4038600" cy="461959"/>
            </a:xfrm>
            <a:prstGeom prst="rect">
              <a:avLst/>
            </a:prstGeom>
            <a:solidFill>
              <a:srgbClr val="8CC63F"/>
            </a:solidFill>
          </p:spPr>
          <p:txBody>
            <a:bodyPr>
              <a:spAutoFit/>
            </a:bodyPr>
            <a:lstStyle/>
            <a:p>
              <a:pPr algn="ctr" eaLnBrk="1" fontAlgn="auto" hangingPunct="1">
                <a:spcBef>
                  <a:spcPts val="0"/>
                </a:spcBef>
                <a:spcAft>
                  <a:spcPts val="0"/>
                </a:spcAft>
                <a:defRPr/>
              </a:pPr>
              <a:r>
                <a:rPr lang="es-ES" sz="2400" dirty="0">
                  <a:ea typeface="+mn-ea"/>
                  <a:cs typeface="Microsoft Tai Le"/>
                </a:rPr>
                <a:t>  10 FACULTADES</a:t>
              </a:r>
            </a:p>
          </p:txBody>
        </p:sp>
        <p:sp>
          <p:nvSpPr>
            <p:cNvPr id="11277" name="CuadroTexto 8"/>
            <p:cNvSpPr txBox="1">
              <a:spLocks noChangeArrowheads="1"/>
            </p:cNvSpPr>
            <p:nvPr/>
          </p:nvSpPr>
          <p:spPr bwMode="auto">
            <a:xfrm>
              <a:off x="1295400" y="2346267"/>
              <a:ext cx="2118907" cy="400107"/>
            </a:xfrm>
            <a:prstGeom prst="rect">
              <a:avLst/>
            </a:prstGeom>
            <a:solidFill>
              <a:srgbClr val="7443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Microsoft Tai Le" panose="020B0502040204020203"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Microsoft Tai Le" panose="020B0502040204020203"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9pPr>
            </a:lstStyle>
            <a:p>
              <a:pPr eaLnBrk="1" hangingPunct="1">
                <a:lnSpc>
                  <a:spcPct val="100000"/>
                </a:lnSpc>
                <a:spcBef>
                  <a:spcPct val="0"/>
                </a:spcBef>
                <a:buFontTx/>
                <a:buNone/>
              </a:pPr>
              <a:r>
                <a:rPr lang="es-ES" altLang="en-US" sz="2000">
                  <a:solidFill>
                    <a:schemeClr val="bg1"/>
                  </a:solidFill>
                  <a:latin typeface="+mn-lt"/>
                </a:rPr>
                <a:t>  2 PRINCIPALES</a:t>
              </a:r>
            </a:p>
          </p:txBody>
        </p:sp>
        <p:sp>
          <p:nvSpPr>
            <p:cNvPr id="11278" name="CuadroTexto 9"/>
            <p:cNvSpPr txBox="1">
              <a:spLocks noChangeArrowheads="1"/>
            </p:cNvSpPr>
            <p:nvPr/>
          </p:nvSpPr>
          <p:spPr bwMode="auto">
            <a:xfrm>
              <a:off x="3429000" y="2346267"/>
              <a:ext cx="1905000" cy="400167"/>
            </a:xfrm>
            <a:prstGeom prst="rect">
              <a:avLst/>
            </a:prstGeom>
            <a:solidFill>
              <a:srgbClr val="487CB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Microsoft Tai Le" panose="020B0502040204020203"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Microsoft Tai Le" panose="020B0502040204020203"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icrosoft Tai Le" panose="020B0502040204020203" pitchFamily="34" charset="0"/>
                  <a:ea typeface="MS PGothic" panose="020B0600070205080204" pitchFamily="34" charset="-128"/>
                </a:defRPr>
              </a:lvl9pPr>
            </a:lstStyle>
            <a:p>
              <a:pPr algn="ctr" eaLnBrk="1" hangingPunct="1">
                <a:lnSpc>
                  <a:spcPct val="100000"/>
                </a:lnSpc>
                <a:spcBef>
                  <a:spcPct val="0"/>
                </a:spcBef>
                <a:buFontTx/>
                <a:buNone/>
              </a:pPr>
              <a:r>
                <a:rPr lang="es-ES" altLang="en-US" sz="2000">
                  <a:solidFill>
                    <a:srgbClr val="FFFFFF"/>
                  </a:solidFill>
                  <a:latin typeface="+mn-lt"/>
                </a:rPr>
                <a:t>  2 ASOCIADAS</a:t>
              </a:r>
            </a:p>
          </p:txBody>
        </p:sp>
      </p:grpSp>
      <p:pic>
        <p:nvPicPr>
          <p:cNvPr id="16" name="Imagen 15" descr="logos universidad y conicyt.jpg">
            <a:extLst>
              <a:ext uri="{FF2B5EF4-FFF2-40B4-BE49-F238E27FC236}">
                <a16:creationId xmlns:a16="http://schemas.microsoft.com/office/drawing/2014/main" id="{C7F8C421-EC20-4DF1-82DA-5853E5D78661}"/>
              </a:ext>
            </a:extLst>
          </p:cNvPr>
          <p:cNvPicPr>
            <a:picLocks noChangeAspect="1"/>
          </p:cNvPicPr>
          <p:nvPr/>
        </p:nvPicPr>
        <p:blipFill rotWithShape="1">
          <a:blip r:embed="rId5">
            <a:extLst>
              <a:ext uri="{28A0092B-C50C-407E-A947-70E740481C1C}">
                <a14:useLocalDpi xmlns:a14="http://schemas.microsoft.com/office/drawing/2010/main" val="0"/>
              </a:ext>
            </a:extLst>
          </a:blip>
          <a:srcRect t="77681" r="80986"/>
          <a:stretch/>
        </p:blipFill>
        <p:spPr>
          <a:xfrm>
            <a:off x="5764829" y="386155"/>
            <a:ext cx="1738663" cy="1469281"/>
          </a:xfrm>
          <a:prstGeom prst="rect">
            <a:avLst/>
          </a:prstGeom>
        </p:spPr>
      </p:pic>
      <p:pic>
        <p:nvPicPr>
          <p:cNvPr id="17" name="Imagen 16" descr="logos universidad y conicyt.jpg">
            <a:extLst>
              <a:ext uri="{FF2B5EF4-FFF2-40B4-BE49-F238E27FC236}">
                <a16:creationId xmlns:a16="http://schemas.microsoft.com/office/drawing/2014/main" id="{CC36B6A7-45F4-4287-8E0E-DB688436F81D}"/>
              </a:ext>
            </a:extLst>
          </p:cNvPr>
          <p:cNvPicPr>
            <a:picLocks noChangeAspect="1"/>
          </p:cNvPicPr>
          <p:nvPr/>
        </p:nvPicPr>
        <p:blipFill rotWithShape="1">
          <a:blip r:embed="rId5">
            <a:extLst>
              <a:ext uri="{28A0092B-C50C-407E-A947-70E740481C1C}">
                <a14:useLocalDpi xmlns:a14="http://schemas.microsoft.com/office/drawing/2010/main" val="0"/>
              </a:ext>
            </a:extLst>
          </a:blip>
          <a:srcRect l="18471" t="77681" r="60551"/>
          <a:stretch/>
        </p:blipFill>
        <p:spPr>
          <a:xfrm>
            <a:off x="5709960" y="1989924"/>
            <a:ext cx="1918253" cy="1469281"/>
          </a:xfrm>
          <a:prstGeom prst="rect">
            <a:avLst/>
          </a:prstGeom>
        </p:spPr>
      </p:pic>
      <p:pic>
        <p:nvPicPr>
          <p:cNvPr id="18" name="Imagen 17" descr="logos universidad y conicyt.jpg">
            <a:extLst>
              <a:ext uri="{FF2B5EF4-FFF2-40B4-BE49-F238E27FC236}">
                <a16:creationId xmlns:a16="http://schemas.microsoft.com/office/drawing/2014/main" id="{7DA8A5F6-D956-4F30-9A92-EC2079482066}"/>
              </a:ext>
            </a:extLst>
          </p:cNvPr>
          <p:cNvPicPr>
            <a:picLocks noChangeAspect="1"/>
          </p:cNvPicPr>
          <p:nvPr/>
        </p:nvPicPr>
        <p:blipFill rotWithShape="1">
          <a:blip r:embed="rId5">
            <a:extLst>
              <a:ext uri="{28A0092B-C50C-407E-A947-70E740481C1C}">
                <a14:useLocalDpi xmlns:a14="http://schemas.microsoft.com/office/drawing/2010/main" val="0"/>
              </a:ext>
            </a:extLst>
          </a:blip>
          <a:srcRect l="38623" t="78894" r="40399" b="-1213"/>
          <a:stretch/>
        </p:blipFill>
        <p:spPr>
          <a:xfrm>
            <a:off x="5665096" y="3614758"/>
            <a:ext cx="1918253" cy="1469281"/>
          </a:xfrm>
          <a:prstGeom prst="rect">
            <a:avLst/>
          </a:prstGeom>
        </p:spPr>
      </p:pic>
      <p:pic>
        <p:nvPicPr>
          <p:cNvPr id="20" name="Imagen 19" descr="logo_uai_parche_negro.jpg">
            <a:extLst>
              <a:ext uri="{FF2B5EF4-FFF2-40B4-BE49-F238E27FC236}">
                <a16:creationId xmlns:a16="http://schemas.microsoft.com/office/drawing/2014/main" id="{96AB232D-EC4F-4E40-B625-1A5AAB8E0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0043" y="5600307"/>
            <a:ext cx="1740728" cy="638267"/>
          </a:xfrm>
          <a:prstGeom prst="rect">
            <a:avLst/>
          </a:prstGeom>
        </p:spPr>
      </p:pic>
    </p:spTree>
    <p:extLst>
      <p:ext uri="{BB962C8B-B14F-4D97-AF65-F5344CB8AC3E}">
        <p14:creationId xmlns:p14="http://schemas.microsoft.com/office/powerpoint/2010/main" val="1089480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logos universidad y conicyt.jpg">
            <a:extLst>
              <a:ext uri="{FF2B5EF4-FFF2-40B4-BE49-F238E27FC236}">
                <a16:creationId xmlns:a16="http://schemas.microsoft.com/office/drawing/2014/main" id="{DBD44B5D-0D31-4017-910A-9A4F3A0FC47E}"/>
              </a:ext>
            </a:extLst>
          </p:cNvPr>
          <p:cNvPicPr>
            <a:picLocks noChangeAspect="1"/>
          </p:cNvPicPr>
          <p:nvPr/>
        </p:nvPicPr>
        <p:blipFill rotWithShape="1">
          <a:blip r:embed="rId2">
            <a:extLst>
              <a:ext uri="{28A0092B-C50C-407E-A947-70E740481C1C}">
                <a14:useLocalDpi xmlns:a14="http://schemas.microsoft.com/office/drawing/2010/main" val="0"/>
              </a:ext>
            </a:extLst>
          </a:blip>
          <a:srcRect t="77681"/>
          <a:stretch/>
        </p:blipFill>
        <p:spPr>
          <a:xfrm>
            <a:off x="1600885" y="5059247"/>
            <a:ext cx="9144000" cy="1469281"/>
          </a:xfrm>
          <a:prstGeom prst="rect">
            <a:avLst/>
          </a:prstGeom>
        </p:spPr>
      </p:pic>
      <p:pic>
        <p:nvPicPr>
          <p:cNvPr id="6" name="Imagen 5" descr="logo_uai_parche_negro.jpg">
            <a:extLst>
              <a:ext uri="{FF2B5EF4-FFF2-40B4-BE49-F238E27FC236}">
                <a16:creationId xmlns:a16="http://schemas.microsoft.com/office/drawing/2014/main" id="{C862D0F7-B1B5-4877-A166-F565C86E1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016" y="5531371"/>
            <a:ext cx="1843380" cy="675906"/>
          </a:xfrm>
          <a:prstGeom prst="rect">
            <a:avLst/>
          </a:prstGeom>
        </p:spPr>
      </p:pic>
      <p:pic>
        <p:nvPicPr>
          <p:cNvPr id="7" name="Imagen 6" descr="Logos coes ESPAÑOL RGB-05.png">
            <a:extLst>
              <a:ext uri="{FF2B5EF4-FFF2-40B4-BE49-F238E27FC236}">
                <a16:creationId xmlns:a16="http://schemas.microsoft.com/office/drawing/2014/main" id="{962282C0-3E95-44BF-A2E8-0FB0FA115404}"/>
              </a:ext>
            </a:extLst>
          </p:cNvPr>
          <p:cNvPicPr>
            <a:picLocks noChangeAspect="1"/>
          </p:cNvPicPr>
          <p:nvPr/>
        </p:nvPicPr>
        <p:blipFill rotWithShape="1">
          <a:blip r:embed="rId4">
            <a:extLst>
              <a:ext uri="{28A0092B-C50C-407E-A947-70E740481C1C}">
                <a14:useLocalDpi xmlns:a14="http://schemas.microsoft.com/office/drawing/2010/main" val="0"/>
              </a:ext>
            </a:extLst>
          </a:blip>
          <a:srcRect l="4775" t="9041" r="5137" b="7212"/>
          <a:stretch/>
        </p:blipFill>
        <p:spPr>
          <a:xfrm>
            <a:off x="3649211" y="1798753"/>
            <a:ext cx="4874004" cy="2236352"/>
          </a:xfrm>
          <a:prstGeom prst="rect">
            <a:avLst/>
          </a:prstGeom>
        </p:spPr>
      </p:pic>
    </p:spTree>
    <p:extLst>
      <p:ext uri="{BB962C8B-B14F-4D97-AF65-F5344CB8AC3E}">
        <p14:creationId xmlns:p14="http://schemas.microsoft.com/office/powerpoint/2010/main" val="1875217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a:extLst>
              <a:ext uri="{FF2B5EF4-FFF2-40B4-BE49-F238E27FC236}">
                <a16:creationId xmlns:a16="http://schemas.microsoft.com/office/drawing/2014/main" id="{385C279E-DBAD-4C8F-93EF-0B6246077D45}"/>
              </a:ext>
            </a:extLst>
          </p:cNvPr>
          <p:cNvGrpSpPr/>
          <p:nvPr/>
        </p:nvGrpSpPr>
        <p:grpSpPr>
          <a:xfrm>
            <a:off x="2287971" y="1830143"/>
            <a:ext cx="7634034" cy="4301027"/>
            <a:chOff x="566991" y="861523"/>
            <a:chExt cx="3474406" cy="1952388"/>
          </a:xfrm>
        </p:grpSpPr>
        <p:sp>
          <p:nvSpPr>
            <p:cNvPr id="6" name="object 27">
              <a:extLst>
                <a:ext uri="{FF2B5EF4-FFF2-40B4-BE49-F238E27FC236}">
                  <a16:creationId xmlns:a16="http://schemas.microsoft.com/office/drawing/2014/main" id="{3F6F3419-4464-47C2-905F-20E9BA1F9948}"/>
                </a:ext>
              </a:extLst>
            </p:cNvPr>
            <p:cNvSpPr/>
            <p:nvPr/>
          </p:nvSpPr>
          <p:spPr>
            <a:xfrm>
              <a:off x="1817627" y="924525"/>
              <a:ext cx="2223770" cy="504190"/>
            </a:xfrm>
            <a:custGeom>
              <a:avLst/>
              <a:gdLst/>
              <a:ahLst/>
              <a:cxnLst/>
              <a:rect l="l" t="t" r="r" b="b"/>
              <a:pathLst>
                <a:path w="2223770" h="504190">
                  <a:moveTo>
                    <a:pt x="2139397" y="0"/>
                  </a:moveTo>
                  <a:lnTo>
                    <a:pt x="0" y="0"/>
                  </a:lnTo>
                  <a:lnTo>
                    <a:pt x="0" y="503764"/>
                  </a:lnTo>
                  <a:lnTo>
                    <a:pt x="2139397" y="503764"/>
                  </a:lnTo>
                  <a:lnTo>
                    <a:pt x="2172072" y="497170"/>
                  </a:lnTo>
                  <a:lnTo>
                    <a:pt x="2198758" y="479184"/>
                  </a:lnTo>
                  <a:lnTo>
                    <a:pt x="2216753" y="452499"/>
                  </a:lnTo>
                  <a:lnTo>
                    <a:pt x="2223352" y="419809"/>
                  </a:lnTo>
                  <a:lnTo>
                    <a:pt x="2223352" y="83954"/>
                  </a:lnTo>
                  <a:lnTo>
                    <a:pt x="2216753" y="51265"/>
                  </a:lnTo>
                  <a:lnTo>
                    <a:pt x="2198758" y="24580"/>
                  </a:lnTo>
                  <a:lnTo>
                    <a:pt x="2172072" y="6594"/>
                  </a:lnTo>
                  <a:lnTo>
                    <a:pt x="2139397" y="0"/>
                  </a:lnTo>
                  <a:close/>
                </a:path>
              </a:pathLst>
            </a:custGeom>
            <a:solidFill>
              <a:srgbClr val="F1F1F1">
                <a:alpha val="90194"/>
              </a:srgbClr>
            </a:solidFill>
          </p:spPr>
          <p:txBody>
            <a:bodyPr wrap="square" lIns="0" tIns="0" rIns="0" bIns="0" rtlCol="0" anchor="ctr"/>
            <a:lstStyle/>
            <a:p>
              <a:pPr algn="ctr"/>
              <a:endParaRPr sz="4000" dirty="0"/>
            </a:p>
          </p:txBody>
        </p:sp>
        <p:sp>
          <p:nvSpPr>
            <p:cNvPr id="7" name="object 28">
              <a:extLst>
                <a:ext uri="{FF2B5EF4-FFF2-40B4-BE49-F238E27FC236}">
                  <a16:creationId xmlns:a16="http://schemas.microsoft.com/office/drawing/2014/main" id="{B7FC07F0-B94A-45C9-B6D1-E354665D1489}"/>
                </a:ext>
              </a:extLst>
            </p:cNvPr>
            <p:cNvSpPr/>
            <p:nvPr/>
          </p:nvSpPr>
          <p:spPr>
            <a:xfrm>
              <a:off x="1817627" y="924525"/>
              <a:ext cx="2223770" cy="504190"/>
            </a:xfrm>
            <a:custGeom>
              <a:avLst/>
              <a:gdLst/>
              <a:ahLst/>
              <a:cxnLst/>
              <a:rect l="l" t="t" r="r" b="b"/>
              <a:pathLst>
                <a:path w="2223770" h="504190">
                  <a:moveTo>
                    <a:pt x="2223352" y="83954"/>
                  </a:moveTo>
                  <a:lnTo>
                    <a:pt x="2223352" y="419809"/>
                  </a:lnTo>
                  <a:lnTo>
                    <a:pt x="2216753" y="452499"/>
                  </a:lnTo>
                  <a:lnTo>
                    <a:pt x="2198758" y="479184"/>
                  </a:lnTo>
                  <a:lnTo>
                    <a:pt x="2172072" y="497170"/>
                  </a:lnTo>
                  <a:lnTo>
                    <a:pt x="2139397" y="503764"/>
                  </a:lnTo>
                  <a:lnTo>
                    <a:pt x="0" y="503764"/>
                  </a:lnTo>
                  <a:lnTo>
                    <a:pt x="0" y="0"/>
                  </a:lnTo>
                  <a:lnTo>
                    <a:pt x="2139397" y="0"/>
                  </a:lnTo>
                  <a:lnTo>
                    <a:pt x="2172072" y="6594"/>
                  </a:lnTo>
                  <a:lnTo>
                    <a:pt x="2198758" y="24580"/>
                  </a:lnTo>
                  <a:lnTo>
                    <a:pt x="2216753" y="51265"/>
                  </a:lnTo>
                  <a:lnTo>
                    <a:pt x="2223352" y="83954"/>
                  </a:lnTo>
                  <a:close/>
                </a:path>
              </a:pathLst>
            </a:custGeom>
            <a:ln w="6332">
              <a:solidFill>
                <a:srgbClr val="FFFFFF"/>
              </a:solidFill>
            </a:ln>
          </p:spPr>
          <p:txBody>
            <a:bodyPr wrap="square" lIns="0" tIns="0" rIns="0" bIns="0" rtlCol="0" anchor="ctr"/>
            <a:lstStyle/>
            <a:p>
              <a:pPr algn="ctr"/>
              <a:endParaRPr sz="4000" dirty="0"/>
            </a:p>
          </p:txBody>
        </p:sp>
        <p:sp>
          <p:nvSpPr>
            <p:cNvPr id="8" name="object 29">
              <a:extLst>
                <a:ext uri="{FF2B5EF4-FFF2-40B4-BE49-F238E27FC236}">
                  <a16:creationId xmlns:a16="http://schemas.microsoft.com/office/drawing/2014/main" id="{3DC2A6BF-73A0-4075-BF0F-0E21F20AB652}"/>
                </a:ext>
              </a:extLst>
            </p:cNvPr>
            <p:cNvSpPr txBox="1"/>
            <p:nvPr/>
          </p:nvSpPr>
          <p:spPr>
            <a:xfrm>
              <a:off x="1880688" y="917407"/>
              <a:ext cx="2033905" cy="417967"/>
            </a:xfrm>
            <a:prstGeom prst="rect">
              <a:avLst/>
            </a:prstGeom>
          </p:spPr>
          <p:txBody>
            <a:bodyPr vert="horz" wrap="square" lIns="0" tIns="58419" rIns="0" bIns="0" rtlCol="0" anchor="ctr">
              <a:spAutoFit/>
            </a:bodyPr>
            <a:lstStyle/>
            <a:p>
              <a:pPr marL="93980" marR="5080" indent="-81280" algn="ctr">
                <a:spcBef>
                  <a:spcPts val="459"/>
                </a:spcBef>
                <a:buChar char="•"/>
                <a:tabLst>
                  <a:tab pos="94615" algn="l"/>
                </a:tabLst>
              </a:pPr>
              <a:r>
                <a:rPr sz="2800" spc="-20" dirty="0">
                  <a:cs typeface="Tw Cen MT Condensed"/>
                </a:rPr>
                <a:t>Tarapacá, </a:t>
              </a:r>
              <a:r>
                <a:rPr sz="2800" spc="-10" dirty="0">
                  <a:cs typeface="Tw Cen MT Condensed"/>
                </a:rPr>
                <a:t>Antofagasta, Atacama  </a:t>
              </a:r>
              <a:r>
                <a:rPr sz="2800" spc="-5" dirty="0">
                  <a:cs typeface="Tw Cen MT Condensed"/>
                </a:rPr>
                <a:t>y</a:t>
              </a:r>
              <a:r>
                <a:rPr sz="2800" spc="-10" dirty="0">
                  <a:cs typeface="Tw Cen MT Condensed"/>
                </a:rPr>
                <a:t> Coquimbo</a:t>
              </a:r>
              <a:endParaRPr sz="2800" dirty="0">
                <a:cs typeface="Tw Cen MT Condensed"/>
              </a:endParaRPr>
            </a:p>
          </p:txBody>
        </p:sp>
        <p:sp>
          <p:nvSpPr>
            <p:cNvPr id="9" name="object 30">
              <a:extLst>
                <a:ext uri="{FF2B5EF4-FFF2-40B4-BE49-F238E27FC236}">
                  <a16:creationId xmlns:a16="http://schemas.microsoft.com/office/drawing/2014/main" id="{08ADDBCA-423B-43A5-B18E-06746FB4B667}"/>
                </a:ext>
              </a:extLst>
            </p:cNvPr>
            <p:cNvSpPr/>
            <p:nvPr/>
          </p:nvSpPr>
          <p:spPr>
            <a:xfrm>
              <a:off x="566991" y="861523"/>
              <a:ext cx="1250950" cy="629920"/>
            </a:xfrm>
            <a:custGeom>
              <a:avLst/>
              <a:gdLst/>
              <a:ahLst/>
              <a:cxnLst/>
              <a:rect l="l" t="t" r="r" b="b"/>
              <a:pathLst>
                <a:path w="1250950" h="629919">
                  <a:moveTo>
                    <a:pt x="1145692" y="0"/>
                  </a:moveTo>
                  <a:lnTo>
                    <a:pt x="104957" y="0"/>
                  </a:lnTo>
                  <a:lnTo>
                    <a:pt x="64104" y="8250"/>
                  </a:lnTo>
                  <a:lnTo>
                    <a:pt x="30742" y="30750"/>
                  </a:lnTo>
                  <a:lnTo>
                    <a:pt x="8248" y="64119"/>
                  </a:lnTo>
                  <a:lnTo>
                    <a:pt x="0" y="104979"/>
                  </a:lnTo>
                  <a:lnTo>
                    <a:pt x="0" y="524789"/>
                  </a:lnTo>
                  <a:lnTo>
                    <a:pt x="8248" y="565649"/>
                  </a:lnTo>
                  <a:lnTo>
                    <a:pt x="30742" y="599018"/>
                  </a:lnTo>
                  <a:lnTo>
                    <a:pt x="64104" y="621518"/>
                  </a:lnTo>
                  <a:lnTo>
                    <a:pt x="104957" y="629768"/>
                  </a:lnTo>
                  <a:lnTo>
                    <a:pt x="1145692" y="629768"/>
                  </a:lnTo>
                  <a:lnTo>
                    <a:pt x="1186531" y="621518"/>
                  </a:lnTo>
                  <a:lnTo>
                    <a:pt x="1219890" y="599018"/>
                  </a:lnTo>
                  <a:lnTo>
                    <a:pt x="1242385" y="565649"/>
                  </a:lnTo>
                  <a:lnTo>
                    <a:pt x="1250635" y="524789"/>
                  </a:lnTo>
                  <a:lnTo>
                    <a:pt x="1250635" y="104979"/>
                  </a:lnTo>
                  <a:lnTo>
                    <a:pt x="1242385" y="64119"/>
                  </a:lnTo>
                  <a:lnTo>
                    <a:pt x="1219890" y="30750"/>
                  </a:lnTo>
                  <a:lnTo>
                    <a:pt x="1186531" y="8250"/>
                  </a:lnTo>
                  <a:lnTo>
                    <a:pt x="1145692" y="0"/>
                  </a:lnTo>
                  <a:close/>
                </a:path>
              </a:pathLst>
            </a:custGeom>
            <a:solidFill>
              <a:srgbClr val="0A1E12"/>
            </a:solidFill>
          </p:spPr>
          <p:txBody>
            <a:bodyPr wrap="square" lIns="0" tIns="0" rIns="0" bIns="0" rtlCol="0" anchor="ctr"/>
            <a:lstStyle/>
            <a:p>
              <a:pPr algn="ctr"/>
              <a:endParaRPr sz="4000" dirty="0"/>
            </a:p>
          </p:txBody>
        </p:sp>
        <p:sp>
          <p:nvSpPr>
            <p:cNvPr id="10" name="object 31">
              <a:extLst>
                <a:ext uri="{FF2B5EF4-FFF2-40B4-BE49-F238E27FC236}">
                  <a16:creationId xmlns:a16="http://schemas.microsoft.com/office/drawing/2014/main" id="{A4B53A3E-EA8E-4AA4-B0DD-5D619E85BE69}"/>
                </a:ext>
              </a:extLst>
            </p:cNvPr>
            <p:cNvSpPr/>
            <p:nvPr/>
          </p:nvSpPr>
          <p:spPr>
            <a:xfrm>
              <a:off x="566991" y="861523"/>
              <a:ext cx="1250950" cy="629920"/>
            </a:xfrm>
            <a:custGeom>
              <a:avLst/>
              <a:gdLst/>
              <a:ahLst/>
              <a:cxnLst/>
              <a:rect l="l" t="t" r="r" b="b"/>
              <a:pathLst>
                <a:path w="1250950" h="629919">
                  <a:moveTo>
                    <a:pt x="0" y="104979"/>
                  </a:moveTo>
                  <a:lnTo>
                    <a:pt x="8248" y="64119"/>
                  </a:lnTo>
                  <a:lnTo>
                    <a:pt x="30742" y="30750"/>
                  </a:lnTo>
                  <a:lnTo>
                    <a:pt x="64104" y="8250"/>
                  </a:lnTo>
                  <a:lnTo>
                    <a:pt x="104957" y="0"/>
                  </a:lnTo>
                  <a:lnTo>
                    <a:pt x="1145692" y="0"/>
                  </a:lnTo>
                  <a:lnTo>
                    <a:pt x="1186531" y="8250"/>
                  </a:lnTo>
                  <a:lnTo>
                    <a:pt x="1219890" y="30750"/>
                  </a:lnTo>
                  <a:lnTo>
                    <a:pt x="1242385" y="64119"/>
                  </a:lnTo>
                  <a:lnTo>
                    <a:pt x="1250635" y="104979"/>
                  </a:lnTo>
                  <a:lnTo>
                    <a:pt x="1250635" y="524789"/>
                  </a:lnTo>
                  <a:lnTo>
                    <a:pt x="1242385" y="565649"/>
                  </a:lnTo>
                  <a:lnTo>
                    <a:pt x="1219890" y="599018"/>
                  </a:lnTo>
                  <a:lnTo>
                    <a:pt x="1186531" y="621518"/>
                  </a:lnTo>
                  <a:lnTo>
                    <a:pt x="1145692" y="629768"/>
                  </a:lnTo>
                  <a:lnTo>
                    <a:pt x="104957" y="629768"/>
                  </a:lnTo>
                  <a:lnTo>
                    <a:pt x="64104" y="621518"/>
                  </a:lnTo>
                  <a:lnTo>
                    <a:pt x="30742" y="599018"/>
                  </a:lnTo>
                  <a:lnTo>
                    <a:pt x="8248" y="565649"/>
                  </a:lnTo>
                  <a:lnTo>
                    <a:pt x="0" y="524789"/>
                  </a:lnTo>
                  <a:lnTo>
                    <a:pt x="0" y="104979"/>
                  </a:lnTo>
                  <a:close/>
                </a:path>
              </a:pathLst>
            </a:custGeom>
            <a:ln w="6332">
              <a:solidFill>
                <a:srgbClr val="FFFFFF"/>
              </a:solidFill>
            </a:ln>
          </p:spPr>
          <p:txBody>
            <a:bodyPr wrap="square" lIns="0" tIns="0" rIns="0" bIns="0" rtlCol="0" anchor="ctr"/>
            <a:lstStyle/>
            <a:p>
              <a:pPr algn="ctr"/>
              <a:endParaRPr sz="4000" dirty="0"/>
            </a:p>
          </p:txBody>
        </p:sp>
        <p:sp>
          <p:nvSpPr>
            <p:cNvPr id="11" name="object 32">
              <a:extLst>
                <a:ext uri="{FF2B5EF4-FFF2-40B4-BE49-F238E27FC236}">
                  <a16:creationId xmlns:a16="http://schemas.microsoft.com/office/drawing/2014/main" id="{BE98BEB2-09EF-4B31-894A-E7AD086740BB}"/>
                </a:ext>
              </a:extLst>
            </p:cNvPr>
            <p:cNvSpPr txBox="1"/>
            <p:nvPr/>
          </p:nvSpPr>
          <p:spPr>
            <a:xfrm>
              <a:off x="821665" y="902765"/>
              <a:ext cx="741045" cy="509362"/>
            </a:xfrm>
            <a:prstGeom prst="rect">
              <a:avLst/>
            </a:prstGeom>
          </p:spPr>
          <p:txBody>
            <a:bodyPr vert="horz" wrap="square" lIns="0" tIns="13970" rIns="0" bIns="0" rtlCol="0" anchor="ctr">
              <a:spAutoFit/>
            </a:bodyPr>
            <a:lstStyle/>
            <a:p>
              <a:pPr marL="12700" algn="ctr">
                <a:lnSpc>
                  <a:spcPct val="100000"/>
                </a:lnSpc>
                <a:spcBef>
                  <a:spcPts val="110"/>
                </a:spcBef>
              </a:pPr>
              <a:r>
                <a:rPr sz="3600" b="1" dirty="0">
                  <a:solidFill>
                    <a:srgbClr val="FFFFFF"/>
                  </a:solidFill>
                  <a:cs typeface="Tw Cen MT Condensed"/>
                </a:rPr>
                <a:t>Zona</a:t>
              </a:r>
              <a:r>
                <a:rPr sz="3600" b="1" spc="-60" dirty="0">
                  <a:solidFill>
                    <a:srgbClr val="FFFFFF"/>
                  </a:solidFill>
                  <a:cs typeface="Tw Cen MT Condensed"/>
                </a:rPr>
                <a:t> </a:t>
              </a:r>
              <a:r>
                <a:rPr sz="3600" b="1" dirty="0">
                  <a:solidFill>
                    <a:srgbClr val="FFFFFF"/>
                  </a:solidFill>
                  <a:cs typeface="Tw Cen MT Condensed"/>
                </a:rPr>
                <a:t>Norte</a:t>
              </a:r>
              <a:endParaRPr sz="3600" b="1" dirty="0">
                <a:cs typeface="Tw Cen MT Condensed"/>
              </a:endParaRPr>
            </a:p>
          </p:txBody>
        </p:sp>
        <p:sp>
          <p:nvSpPr>
            <p:cNvPr id="12" name="object 33">
              <a:extLst>
                <a:ext uri="{FF2B5EF4-FFF2-40B4-BE49-F238E27FC236}">
                  <a16:creationId xmlns:a16="http://schemas.microsoft.com/office/drawing/2014/main" id="{D077FD21-E304-4DE6-9142-0D8BAEDE88E4}"/>
                </a:ext>
              </a:extLst>
            </p:cNvPr>
            <p:cNvSpPr/>
            <p:nvPr/>
          </p:nvSpPr>
          <p:spPr>
            <a:xfrm>
              <a:off x="1817627" y="1585741"/>
              <a:ext cx="2223770" cy="504190"/>
            </a:xfrm>
            <a:custGeom>
              <a:avLst/>
              <a:gdLst/>
              <a:ahLst/>
              <a:cxnLst/>
              <a:rect l="l" t="t" r="r" b="b"/>
              <a:pathLst>
                <a:path w="2223770" h="504189">
                  <a:moveTo>
                    <a:pt x="2139397" y="0"/>
                  </a:moveTo>
                  <a:lnTo>
                    <a:pt x="0" y="0"/>
                  </a:lnTo>
                  <a:lnTo>
                    <a:pt x="0" y="503800"/>
                  </a:lnTo>
                  <a:lnTo>
                    <a:pt x="2139397" y="503800"/>
                  </a:lnTo>
                  <a:lnTo>
                    <a:pt x="2172072" y="497201"/>
                  </a:lnTo>
                  <a:lnTo>
                    <a:pt x="2198758" y="479206"/>
                  </a:lnTo>
                  <a:lnTo>
                    <a:pt x="2216753" y="452520"/>
                  </a:lnTo>
                  <a:lnTo>
                    <a:pt x="2223352" y="419845"/>
                  </a:lnTo>
                  <a:lnTo>
                    <a:pt x="2223352" y="83954"/>
                  </a:lnTo>
                  <a:lnTo>
                    <a:pt x="2216753" y="51280"/>
                  </a:lnTo>
                  <a:lnTo>
                    <a:pt x="2198758" y="24593"/>
                  </a:lnTo>
                  <a:lnTo>
                    <a:pt x="2172072" y="6599"/>
                  </a:lnTo>
                  <a:lnTo>
                    <a:pt x="2139397" y="0"/>
                  </a:lnTo>
                  <a:close/>
                </a:path>
              </a:pathLst>
            </a:custGeom>
            <a:solidFill>
              <a:srgbClr val="F1F1F1">
                <a:alpha val="90194"/>
              </a:srgbClr>
            </a:solidFill>
          </p:spPr>
          <p:txBody>
            <a:bodyPr wrap="square" lIns="0" tIns="0" rIns="0" bIns="0" rtlCol="0" anchor="ctr"/>
            <a:lstStyle/>
            <a:p>
              <a:pPr algn="ctr"/>
              <a:endParaRPr sz="4000" dirty="0"/>
            </a:p>
          </p:txBody>
        </p:sp>
        <p:sp>
          <p:nvSpPr>
            <p:cNvPr id="13" name="object 34">
              <a:extLst>
                <a:ext uri="{FF2B5EF4-FFF2-40B4-BE49-F238E27FC236}">
                  <a16:creationId xmlns:a16="http://schemas.microsoft.com/office/drawing/2014/main" id="{74557F0B-0A01-4EF0-A371-CFF4902D2FEF}"/>
                </a:ext>
              </a:extLst>
            </p:cNvPr>
            <p:cNvSpPr txBox="1"/>
            <p:nvPr/>
          </p:nvSpPr>
          <p:spPr>
            <a:xfrm>
              <a:off x="1880688" y="1639301"/>
              <a:ext cx="2048510" cy="396720"/>
            </a:xfrm>
            <a:prstGeom prst="rect">
              <a:avLst/>
            </a:prstGeom>
          </p:spPr>
          <p:txBody>
            <a:bodyPr vert="horz" wrap="square" lIns="0" tIns="12065" rIns="0" bIns="0" rtlCol="0" anchor="ctr">
              <a:spAutoFit/>
            </a:bodyPr>
            <a:lstStyle/>
            <a:p>
              <a:pPr marL="93980" indent="-81280" algn="ctr">
                <a:lnSpc>
                  <a:spcPct val="100000"/>
                </a:lnSpc>
                <a:spcBef>
                  <a:spcPts val="95"/>
                </a:spcBef>
                <a:buChar char="•"/>
                <a:tabLst>
                  <a:tab pos="94615" algn="l"/>
                </a:tabLst>
              </a:pPr>
              <a:r>
                <a:rPr sz="2800" spc="-20" dirty="0">
                  <a:cs typeface="Tw Cen MT Condensed"/>
                </a:rPr>
                <a:t>Lib. </a:t>
              </a:r>
              <a:r>
                <a:rPr sz="2800" spc="-15" dirty="0">
                  <a:cs typeface="Tw Cen MT Condensed"/>
                </a:rPr>
                <a:t>Gral. </a:t>
              </a:r>
              <a:r>
                <a:rPr sz="2800" spc="-35" dirty="0">
                  <a:cs typeface="Tw Cen MT Condensed"/>
                </a:rPr>
                <a:t>B. </a:t>
              </a:r>
              <a:r>
                <a:rPr sz="2800" spc="-10" dirty="0">
                  <a:cs typeface="Tw Cen MT Condensed"/>
                </a:rPr>
                <a:t>O'Higgins </a:t>
              </a:r>
              <a:r>
                <a:rPr sz="2800" spc="-5" dirty="0">
                  <a:cs typeface="Tw Cen MT Condensed"/>
                </a:rPr>
                <a:t>y El</a:t>
              </a:r>
              <a:r>
                <a:rPr sz="2800" spc="65" dirty="0">
                  <a:cs typeface="Tw Cen MT Condensed"/>
                </a:rPr>
                <a:t> </a:t>
              </a:r>
              <a:r>
                <a:rPr sz="2800" spc="-5" dirty="0">
                  <a:cs typeface="Tw Cen MT Condensed"/>
                </a:rPr>
                <a:t>Maule</a:t>
              </a:r>
              <a:endParaRPr sz="2800" dirty="0">
                <a:cs typeface="Tw Cen MT Condensed"/>
              </a:endParaRPr>
            </a:p>
          </p:txBody>
        </p:sp>
        <p:sp>
          <p:nvSpPr>
            <p:cNvPr id="14" name="object 35">
              <a:extLst>
                <a:ext uri="{FF2B5EF4-FFF2-40B4-BE49-F238E27FC236}">
                  <a16:creationId xmlns:a16="http://schemas.microsoft.com/office/drawing/2014/main" id="{5A13CFEA-29FF-435D-870F-781C24345C18}"/>
                </a:ext>
              </a:extLst>
            </p:cNvPr>
            <p:cNvSpPr/>
            <p:nvPr/>
          </p:nvSpPr>
          <p:spPr>
            <a:xfrm>
              <a:off x="566991" y="1522775"/>
              <a:ext cx="1250950" cy="629920"/>
            </a:xfrm>
            <a:custGeom>
              <a:avLst/>
              <a:gdLst/>
              <a:ahLst/>
              <a:cxnLst/>
              <a:rect l="l" t="t" r="r" b="b"/>
              <a:pathLst>
                <a:path w="1250950" h="629919">
                  <a:moveTo>
                    <a:pt x="1145692" y="0"/>
                  </a:moveTo>
                  <a:lnTo>
                    <a:pt x="104957" y="0"/>
                  </a:lnTo>
                  <a:lnTo>
                    <a:pt x="64104" y="8245"/>
                  </a:lnTo>
                  <a:lnTo>
                    <a:pt x="30742" y="30732"/>
                  </a:lnTo>
                  <a:lnTo>
                    <a:pt x="8248" y="64088"/>
                  </a:lnTo>
                  <a:lnTo>
                    <a:pt x="0" y="104943"/>
                  </a:lnTo>
                  <a:lnTo>
                    <a:pt x="0" y="524789"/>
                  </a:lnTo>
                  <a:lnTo>
                    <a:pt x="8248" y="565643"/>
                  </a:lnTo>
                  <a:lnTo>
                    <a:pt x="30742" y="599000"/>
                  </a:lnTo>
                  <a:lnTo>
                    <a:pt x="64104" y="621487"/>
                  </a:lnTo>
                  <a:lnTo>
                    <a:pt x="104957" y="629732"/>
                  </a:lnTo>
                  <a:lnTo>
                    <a:pt x="1145692" y="629732"/>
                  </a:lnTo>
                  <a:lnTo>
                    <a:pt x="1186531" y="621487"/>
                  </a:lnTo>
                  <a:lnTo>
                    <a:pt x="1219890" y="599000"/>
                  </a:lnTo>
                  <a:lnTo>
                    <a:pt x="1242385" y="565643"/>
                  </a:lnTo>
                  <a:lnTo>
                    <a:pt x="1250635" y="524789"/>
                  </a:lnTo>
                  <a:lnTo>
                    <a:pt x="1250635" y="104943"/>
                  </a:lnTo>
                  <a:lnTo>
                    <a:pt x="1242385" y="64088"/>
                  </a:lnTo>
                  <a:lnTo>
                    <a:pt x="1219890" y="30732"/>
                  </a:lnTo>
                  <a:lnTo>
                    <a:pt x="1186531" y="8245"/>
                  </a:lnTo>
                  <a:lnTo>
                    <a:pt x="1145692" y="0"/>
                  </a:lnTo>
                  <a:close/>
                </a:path>
              </a:pathLst>
            </a:custGeom>
            <a:solidFill>
              <a:srgbClr val="1B4B2F"/>
            </a:solidFill>
          </p:spPr>
          <p:txBody>
            <a:bodyPr wrap="square" lIns="0" tIns="0" rIns="0" bIns="0" rtlCol="0" anchor="ctr"/>
            <a:lstStyle/>
            <a:p>
              <a:pPr algn="ctr"/>
              <a:endParaRPr sz="4000" dirty="0"/>
            </a:p>
          </p:txBody>
        </p:sp>
        <p:sp>
          <p:nvSpPr>
            <p:cNvPr id="15" name="object 36">
              <a:extLst>
                <a:ext uri="{FF2B5EF4-FFF2-40B4-BE49-F238E27FC236}">
                  <a16:creationId xmlns:a16="http://schemas.microsoft.com/office/drawing/2014/main" id="{6293AC1D-C718-483A-84E4-BBB74C987F97}"/>
                </a:ext>
              </a:extLst>
            </p:cNvPr>
            <p:cNvSpPr/>
            <p:nvPr/>
          </p:nvSpPr>
          <p:spPr>
            <a:xfrm>
              <a:off x="566991" y="1522775"/>
              <a:ext cx="1250950" cy="629920"/>
            </a:xfrm>
            <a:custGeom>
              <a:avLst/>
              <a:gdLst/>
              <a:ahLst/>
              <a:cxnLst/>
              <a:rect l="l" t="t" r="r" b="b"/>
              <a:pathLst>
                <a:path w="1250950" h="629919">
                  <a:moveTo>
                    <a:pt x="0" y="104943"/>
                  </a:moveTo>
                  <a:lnTo>
                    <a:pt x="8248" y="64088"/>
                  </a:lnTo>
                  <a:lnTo>
                    <a:pt x="30742" y="30732"/>
                  </a:lnTo>
                  <a:lnTo>
                    <a:pt x="64104" y="8245"/>
                  </a:lnTo>
                  <a:lnTo>
                    <a:pt x="104957" y="0"/>
                  </a:lnTo>
                  <a:lnTo>
                    <a:pt x="1145692" y="0"/>
                  </a:lnTo>
                  <a:lnTo>
                    <a:pt x="1186531" y="8245"/>
                  </a:lnTo>
                  <a:lnTo>
                    <a:pt x="1219890" y="30732"/>
                  </a:lnTo>
                  <a:lnTo>
                    <a:pt x="1242385" y="64088"/>
                  </a:lnTo>
                  <a:lnTo>
                    <a:pt x="1250635" y="104943"/>
                  </a:lnTo>
                  <a:lnTo>
                    <a:pt x="1250635" y="524789"/>
                  </a:lnTo>
                  <a:lnTo>
                    <a:pt x="1242385" y="565643"/>
                  </a:lnTo>
                  <a:lnTo>
                    <a:pt x="1219890" y="599000"/>
                  </a:lnTo>
                  <a:lnTo>
                    <a:pt x="1186531" y="621487"/>
                  </a:lnTo>
                  <a:lnTo>
                    <a:pt x="1145692" y="629732"/>
                  </a:lnTo>
                  <a:lnTo>
                    <a:pt x="104957" y="629732"/>
                  </a:lnTo>
                  <a:lnTo>
                    <a:pt x="64104" y="621487"/>
                  </a:lnTo>
                  <a:lnTo>
                    <a:pt x="30742" y="599000"/>
                  </a:lnTo>
                  <a:lnTo>
                    <a:pt x="8248" y="565643"/>
                  </a:lnTo>
                  <a:lnTo>
                    <a:pt x="0" y="524789"/>
                  </a:lnTo>
                  <a:lnTo>
                    <a:pt x="0" y="104943"/>
                  </a:lnTo>
                  <a:close/>
                </a:path>
              </a:pathLst>
            </a:custGeom>
            <a:ln w="6332">
              <a:solidFill>
                <a:srgbClr val="FFFFFF"/>
              </a:solidFill>
            </a:ln>
          </p:spPr>
          <p:txBody>
            <a:bodyPr wrap="square" lIns="0" tIns="0" rIns="0" bIns="0" rtlCol="0" anchor="ctr"/>
            <a:lstStyle/>
            <a:p>
              <a:pPr algn="ctr"/>
              <a:endParaRPr sz="4000" dirty="0"/>
            </a:p>
          </p:txBody>
        </p:sp>
        <p:sp>
          <p:nvSpPr>
            <p:cNvPr id="16" name="object 37">
              <a:extLst>
                <a:ext uri="{FF2B5EF4-FFF2-40B4-BE49-F238E27FC236}">
                  <a16:creationId xmlns:a16="http://schemas.microsoft.com/office/drawing/2014/main" id="{7549E3E8-6911-4D71-8B88-8E3A47DD40AB}"/>
                </a:ext>
              </a:extLst>
            </p:cNvPr>
            <p:cNvSpPr txBox="1"/>
            <p:nvPr/>
          </p:nvSpPr>
          <p:spPr>
            <a:xfrm>
              <a:off x="677623" y="1580569"/>
              <a:ext cx="1058545" cy="509362"/>
            </a:xfrm>
            <a:prstGeom prst="rect">
              <a:avLst/>
            </a:prstGeom>
          </p:spPr>
          <p:txBody>
            <a:bodyPr vert="horz" wrap="square" lIns="0" tIns="13970" rIns="0" bIns="0" rtlCol="0" anchor="ctr">
              <a:spAutoFit/>
            </a:bodyPr>
            <a:lstStyle/>
            <a:p>
              <a:pPr marL="12700" algn="ctr">
                <a:lnSpc>
                  <a:spcPct val="100000"/>
                </a:lnSpc>
                <a:spcBef>
                  <a:spcPts val="110"/>
                </a:spcBef>
              </a:pPr>
              <a:r>
                <a:rPr sz="3600" b="1" spc="-5" dirty="0">
                  <a:solidFill>
                    <a:srgbClr val="FFFFFF"/>
                  </a:solidFill>
                  <a:cs typeface="Tw Cen MT Condensed"/>
                </a:rPr>
                <a:t>Zona</a:t>
              </a:r>
              <a:r>
                <a:rPr sz="3600" b="1" spc="-50" dirty="0">
                  <a:solidFill>
                    <a:srgbClr val="FFFFFF"/>
                  </a:solidFill>
                  <a:cs typeface="Tw Cen MT Condensed"/>
                </a:rPr>
                <a:t> </a:t>
              </a:r>
              <a:r>
                <a:rPr sz="3600" b="1" spc="-5" dirty="0">
                  <a:solidFill>
                    <a:srgbClr val="FFFFFF"/>
                  </a:solidFill>
                  <a:cs typeface="Tw Cen MT Condensed"/>
                </a:rPr>
                <a:t>Centro-sur</a:t>
              </a:r>
              <a:endParaRPr sz="3600" b="1" dirty="0">
                <a:cs typeface="Tw Cen MT Condensed"/>
              </a:endParaRPr>
            </a:p>
          </p:txBody>
        </p:sp>
        <p:sp>
          <p:nvSpPr>
            <p:cNvPr id="17" name="object 38">
              <a:extLst>
                <a:ext uri="{FF2B5EF4-FFF2-40B4-BE49-F238E27FC236}">
                  <a16:creationId xmlns:a16="http://schemas.microsoft.com/office/drawing/2014/main" id="{39BFDFC5-9B62-42C7-973B-21BFEE54D329}"/>
                </a:ext>
              </a:extLst>
            </p:cNvPr>
            <p:cNvSpPr/>
            <p:nvPr/>
          </p:nvSpPr>
          <p:spPr>
            <a:xfrm>
              <a:off x="1817627" y="2246993"/>
              <a:ext cx="2223770" cy="504190"/>
            </a:xfrm>
            <a:custGeom>
              <a:avLst/>
              <a:gdLst/>
              <a:ahLst/>
              <a:cxnLst/>
              <a:rect l="l" t="t" r="r" b="b"/>
              <a:pathLst>
                <a:path w="2223770" h="504189">
                  <a:moveTo>
                    <a:pt x="2139397" y="0"/>
                  </a:moveTo>
                  <a:lnTo>
                    <a:pt x="0" y="0"/>
                  </a:lnTo>
                  <a:lnTo>
                    <a:pt x="0" y="503779"/>
                  </a:lnTo>
                  <a:lnTo>
                    <a:pt x="2139397" y="503779"/>
                  </a:lnTo>
                  <a:lnTo>
                    <a:pt x="2172072" y="497180"/>
                  </a:lnTo>
                  <a:lnTo>
                    <a:pt x="2198758" y="479184"/>
                  </a:lnTo>
                  <a:lnTo>
                    <a:pt x="2216753" y="452494"/>
                  </a:lnTo>
                  <a:lnTo>
                    <a:pt x="2223352" y="419809"/>
                  </a:lnTo>
                  <a:lnTo>
                    <a:pt x="2223352" y="83954"/>
                  </a:lnTo>
                  <a:lnTo>
                    <a:pt x="2216753" y="51265"/>
                  </a:lnTo>
                  <a:lnTo>
                    <a:pt x="2198758" y="24580"/>
                  </a:lnTo>
                  <a:lnTo>
                    <a:pt x="2172072" y="6594"/>
                  </a:lnTo>
                  <a:lnTo>
                    <a:pt x="2139397" y="0"/>
                  </a:lnTo>
                  <a:close/>
                </a:path>
              </a:pathLst>
            </a:custGeom>
            <a:solidFill>
              <a:srgbClr val="F1F1F1">
                <a:alpha val="90194"/>
              </a:srgbClr>
            </a:solidFill>
          </p:spPr>
          <p:txBody>
            <a:bodyPr wrap="square" lIns="0" tIns="0" rIns="0" bIns="0" rtlCol="0" anchor="ctr"/>
            <a:lstStyle/>
            <a:p>
              <a:pPr algn="ctr"/>
              <a:endParaRPr sz="4000" dirty="0"/>
            </a:p>
          </p:txBody>
        </p:sp>
        <p:sp>
          <p:nvSpPr>
            <p:cNvPr id="18" name="object 39">
              <a:extLst>
                <a:ext uri="{FF2B5EF4-FFF2-40B4-BE49-F238E27FC236}">
                  <a16:creationId xmlns:a16="http://schemas.microsoft.com/office/drawing/2014/main" id="{20A95539-515E-485D-AE81-6B47B32C38C1}"/>
                </a:ext>
              </a:extLst>
            </p:cNvPr>
            <p:cNvSpPr txBox="1"/>
            <p:nvPr/>
          </p:nvSpPr>
          <p:spPr>
            <a:xfrm>
              <a:off x="1880688" y="2281097"/>
              <a:ext cx="2096770" cy="417967"/>
            </a:xfrm>
            <a:prstGeom prst="rect">
              <a:avLst/>
            </a:prstGeom>
          </p:spPr>
          <p:txBody>
            <a:bodyPr vert="horz" wrap="square" lIns="0" tIns="58419" rIns="0" bIns="0" rtlCol="0" anchor="ctr">
              <a:spAutoFit/>
            </a:bodyPr>
            <a:lstStyle/>
            <a:p>
              <a:pPr marL="93980" marR="5080" indent="-81280" algn="ctr">
                <a:spcBef>
                  <a:spcPts val="459"/>
                </a:spcBef>
                <a:buChar char="•"/>
                <a:tabLst>
                  <a:tab pos="94615" algn="l"/>
                </a:tabLst>
              </a:pPr>
              <a:r>
                <a:rPr sz="2800" spc="-5" dirty="0">
                  <a:cs typeface="Tw Cen MT Condensed"/>
                </a:rPr>
                <a:t>La </a:t>
              </a:r>
              <a:r>
                <a:rPr sz="2800" spc="-10" dirty="0">
                  <a:cs typeface="Tw Cen MT Condensed"/>
                </a:rPr>
                <a:t>Araucanía, Los </a:t>
              </a:r>
              <a:r>
                <a:rPr sz="2800" spc="-25" dirty="0">
                  <a:cs typeface="Tw Cen MT Condensed"/>
                </a:rPr>
                <a:t>Ríos, </a:t>
              </a:r>
              <a:r>
                <a:rPr sz="2800" spc="-10" dirty="0">
                  <a:cs typeface="Tw Cen MT Condensed"/>
                </a:rPr>
                <a:t>Los </a:t>
              </a:r>
              <a:r>
                <a:rPr sz="2800" spc="-20" dirty="0">
                  <a:cs typeface="Tw Cen MT Condensed"/>
                </a:rPr>
                <a:t>Lagos  </a:t>
              </a:r>
              <a:r>
                <a:rPr sz="2800" spc="-5" dirty="0">
                  <a:cs typeface="Tw Cen MT Condensed"/>
                </a:rPr>
                <a:t>y</a:t>
              </a:r>
              <a:r>
                <a:rPr sz="2800" spc="-10" dirty="0">
                  <a:cs typeface="Tw Cen MT Condensed"/>
                </a:rPr>
                <a:t> </a:t>
              </a:r>
              <a:r>
                <a:rPr sz="2800" spc="-25" dirty="0">
                  <a:cs typeface="Tw Cen MT Condensed"/>
                </a:rPr>
                <a:t>Aysén</a:t>
              </a:r>
              <a:endParaRPr sz="2800" dirty="0">
                <a:cs typeface="Tw Cen MT Condensed"/>
              </a:endParaRPr>
            </a:p>
          </p:txBody>
        </p:sp>
        <p:sp>
          <p:nvSpPr>
            <p:cNvPr id="19" name="object 40">
              <a:extLst>
                <a:ext uri="{FF2B5EF4-FFF2-40B4-BE49-F238E27FC236}">
                  <a16:creationId xmlns:a16="http://schemas.microsoft.com/office/drawing/2014/main" id="{264B619C-EA4B-47BE-BE19-92A478BFD7BC}"/>
                </a:ext>
              </a:extLst>
            </p:cNvPr>
            <p:cNvSpPr/>
            <p:nvPr/>
          </p:nvSpPr>
          <p:spPr>
            <a:xfrm>
              <a:off x="566991" y="2183991"/>
              <a:ext cx="1250950" cy="629920"/>
            </a:xfrm>
            <a:custGeom>
              <a:avLst/>
              <a:gdLst/>
              <a:ahLst/>
              <a:cxnLst/>
              <a:rect l="l" t="t" r="r" b="b"/>
              <a:pathLst>
                <a:path w="1250950" h="629919">
                  <a:moveTo>
                    <a:pt x="1145692" y="0"/>
                  </a:moveTo>
                  <a:lnTo>
                    <a:pt x="104957" y="0"/>
                  </a:lnTo>
                  <a:lnTo>
                    <a:pt x="64104" y="8250"/>
                  </a:lnTo>
                  <a:lnTo>
                    <a:pt x="30742" y="30750"/>
                  </a:lnTo>
                  <a:lnTo>
                    <a:pt x="8248" y="64119"/>
                  </a:lnTo>
                  <a:lnTo>
                    <a:pt x="0" y="104979"/>
                  </a:lnTo>
                  <a:lnTo>
                    <a:pt x="0" y="524796"/>
                  </a:lnTo>
                  <a:lnTo>
                    <a:pt x="8248" y="565650"/>
                  </a:lnTo>
                  <a:lnTo>
                    <a:pt x="30742" y="599012"/>
                  </a:lnTo>
                  <a:lnTo>
                    <a:pt x="64104" y="621506"/>
                  </a:lnTo>
                  <a:lnTo>
                    <a:pt x="104957" y="629755"/>
                  </a:lnTo>
                  <a:lnTo>
                    <a:pt x="1145692" y="629755"/>
                  </a:lnTo>
                  <a:lnTo>
                    <a:pt x="1186531" y="621506"/>
                  </a:lnTo>
                  <a:lnTo>
                    <a:pt x="1219890" y="599012"/>
                  </a:lnTo>
                  <a:lnTo>
                    <a:pt x="1242385" y="565650"/>
                  </a:lnTo>
                  <a:lnTo>
                    <a:pt x="1250635" y="524796"/>
                  </a:lnTo>
                  <a:lnTo>
                    <a:pt x="1250635" y="104979"/>
                  </a:lnTo>
                  <a:lnTo>
                    <a:pt x="1242385" y="64119"/>
                  </a:lnTo>
                  <a:lnTo>
                    <a:pt x="1219890" y="30750"/>
                  </a:lnTo>
                  <a:lnTo>
                    <a:pt x="1186531" y="8250"/>
                  </a:lnTo>
                  <a:lnTo>
                    <a:pt x="1145692" y="0"/>
                  </a:lnTo>
                  <a:close/>
                </a:path>
              </a:pathLst>
            </a:custGeom>
            <a:solidFill>
              <a:srgbClr val="379660"/>
            </a:solidFill>
          </p:spPr>
          <p:txBody>
            <a:bodyPr wrap="square" lIns="0" tIns="0" rIns="0" bIns="0" rtlCol="0" anchor="ctr"/>
            <a:lstStyle/>
            <a:p>
              <a:pPr algn="ctr"/>
              <a:r>
                <a:rPr lang="es-CL" sz="4000" dirty="0"/>
                <a:t> </a:t>
              </a:r>
              <a:endParaRPr sz="4000" dirty="0"/>
            </a:p>
          </p:txBody>
        </p:sp>
        <p:sp>
          <p:nvSpPr>
            <p:cNvPr id="20" name="object 41">
              <a:extLst>
                <a:ext uri="{FF2B5EF4-FFF2-40B4-BE49-F238E27FC236}">
                  <a16:creationId xmlns:a16="http://schemas.microsoft.com/office/drawing/2014/main" id="{6F8AF795-0B2C-49BB-85D0-0547A8F7F5DA}"/>
                </a:ext>
              </a:extLst>
            </p:cNvPr>
            <p:cNvSpPr/>
            <p:nvPr/>
          </p:nvSpPr>
          <p:spPr>
            <a:xfrm>
              <a:off x="566991" y="2183991"/>
              <a:ext cx="1250950" cy="629920"/>
            </a:xfrm>
            <a:custGeom>
              <a:avLst/>
              <a:gdLst/>
              <a:ahLst/>
              <a:cxnLst/>
              <a:rect l="l" t="t" r="r" b="b"/>
              <a:pathLst>
                <a:path w="1250950" h="629919">
                  <a:moveTo>
                    <a:pt x="0" y="104979"/>
                  </a:moveTo>
                  <a:lnTo>
                    <a:pt x="8248" y="64119"/>
                  </a:lnTo>
                  <a:lnTo>
                    <a:pt x="30742" y="30750"/>
                  </a:lnTo>
                  <a:lnTo>
                    <a:pt x="64104" y="8250"/>
                  </a:lnTo>
                  <a:lnTo>
                    <a:pt x="104957" y="0"/>
                  </a:lnTo>
                  <a:lnTo>
                    <a:pt x="1145692" y="0"/>
                  </a:lnTo>
                  <a:lnTo>
                    <a:pt x="1186531" y="8250"/>
                  </a:lnTo>
                  <a:lnTo>
                    <a:pt x="1219890" y="30750"/>
                  </a:lnTo>
                  <a:lnTo>
                    <a:pt x="1242385" y="64119"/>
                  </a:lnTo>
                  <a:lnTo>
                    <a:pt x="1250635" y="104979"/>
                  </a:lnTo>
                  <a:lnTo>
                    <a:pt x="1250635" y="524796"/>
                  </a:lnTo>
                  <a:lnTo>
                    <a:pt x="1242385" y="565650"/>
                  </a:lnTo>
                  <a:lnTo>
                    <a:pt x="1219890" y="599012"/>
                  </a:lnTo>
                  <a:lnTo>
                    <a:pt x="1186531" y="621506"/>
                  </a:lnTo>
                  <a:lnTo>
                    <a:pt x="1145692" y="629755"/>
                  </a:lnTo>
                  <a:lnTo>
                    <a:pt x="104957" y="629755"/>
                  </a:lnTo>
                  <a:lnTo>
                    <a:pt x="64104" y="621506"/>
                  </a:lnTo>
                  <a:lnTo>
                    <a:pt x="30742" y="599012"/>
                  </a:lnTo>
                  <a:lnTo>
                    <a:pt x="8248" y="565650"/>
                  </a:lnTo>
                  <a:lnTo>
                    <a:pt x="0" y="524796"/>
                  </a:lnTo>
                  <a:lnTo>
                    <a:pt x="0" y="104979"/>
                  </a:lnTo>
                  <a:close/>
                </a:path>
              </a:pathLst>
            </a:custGeom>
            <a:ln w="6332">
              <a:solidFill>
                <a:srgbClr val="FFFFFF"/>
              </a:solidFill>
            </a:ln>
          </p:spPr>
          <p:txBody>
            <a:bodyPr wrap="square" lIns="0" tIns="0" rIns="0" bIns="0" rtlCol="0" anchor="ctr"/>
            <a:lstStyle/>
            <a:p>
              <a:pPr algn="ctr"/>
              <a:endParaRPr sz="4000" dirty="0"/>
            </a:p>
          </p:txBody>
        </p:sp>
        <p:sp>
          <p:nvSpPr>
            <p:cNvPr id="21" name="object 42">
              <a:extLst>
                <a:ext uri="{FF2B5EF4-FFF2-40B4-BE49-F238E27FC236}">
                  <a16:creationId xmlns:a16="http://schemas.microsoft.com/office/drawing/2014/main" id="{6E8F6A90-537D-4A80-933D-94C12604B29C}"/>
                </a:ext>
              </a:extLst>
            </p:cNvPr>
            <p:cNvSpPr txBox="1"/>
            <p:nvPr/>
          </p:nvSpPr>
          <p:spPr>
            <a:xfrm>
              <a:off x="896912" y="2235400"/>
              <a:ext cx="590550" cy="509362"/>
            </a:xfrm>
            <a:prstGeom prst="rect">
              <a:avLst/>
            </a:prstGeom>
          </p:spPr>
          <p:txBody>
            <a:bodyPr vert="horz" wrap="square" lIns="0" tIns="13970" rIns="0" bIns="0" rtlCol="0" anchor="ctr">
              <a:spAutoFit/>
            </a:bodyPr>
            <a:lstStyle/>
            <a:p>
              <a:pPr marL="12700" algn="ctr">
                <a:lnSpc>
                  <a:spcPct val="100000"/>
                </a:lnSpc>
                <a:spcBef>
                  <a:spcPts val="110"/>
                </a:spcBef>
              </a:pPr>
              <a:r>
                <a:rPr sz="3600" b="1" dirty="0">
                  <a:solidFill>
                    <a:srgbClr val="FFFFFF"/>
                  </a:solidFill>
                  <a:cs typeface="Tw Cen MT Condensed"/>
                </a:rPr>
                <a:t>Zona</a:t>
              </a:r>
              <a:r>
                <a:rPr sz="3600" b="1" spc="-65" dirty="0">
                  <a:solidFill>
                    <a:srgbClr val="FFFFFF"/>
                  </a:solidFill>
                  <a:cs typeface="Tw Cen MT Condensed"/>
                </a:rPr>
                <a:t> </a:t>
              </a:r>
              <a:r>
                <a:rPr sz="3600" b="1" spc="-5" dirty="0">
                  <a:solidFill>
                    <a:srgbClr val="FFFFFF"/>
                  </a:solidFill>
                  <a:cs typeface="Tw Cen MT Condensed"/>
                </a:rPr>
                <a:t>Sur</a:t>
              </a:r>
              <a:endParaRPr sz="3600" b="1" dirty="0">
                <a:cs typeface="Tw Cen MT Condensed"/>
              </a:endParaRPr>
            </a:p>
          </p:txBody>
        </p:sp>
      </p:grpSp>
      <p:sp>
        <p:nvSpPr>
          <p:cNvPr id="27" name="Título 1">
            <a:extLst>
              <a:ext uri="{FF2B5EF4-FFF2-40B4-BE49-F238E27FC236}">
                <a16:creationId xmlns:a16="http://schemas.microsoft.com/office/drawing/2014/main" id="{3DFF0151-5C60-4F8B-B7BE-8A84E6C0C88B}"/>
              </a:ext>
            </a:extLst>
          </p:cNvPr>
          <p:cNvSpPr>
            <a:spLocks noGrp="1"/>
          </p:cNvSpPr>
          <p:nvPr>
            <p:ph type="title"/>
          </p:nvPr>
        </p:nvSpPr>
        <p:spPr>
          <a:xfrm>
            <a:off x="838200" y="365125"/>
            <a:ext cx="10515600" cy="1325563"/>
          </a:xfrm>
        </p:spPr>
        <p:txBody>
          <a:bodyPr/>
          <a:lstStyle/>
          <a:p>
            <a:r>
              <a:rPr lang="es-CL" dirty="0">
                <a:latin typeface="Arial Nova Cond" panose="020B0506020202020204" pitchFamily="34" charset="0"/>
              </a:rPr>
              <a:t>Encuesta ELSOC</a:t>
            </a:r>
            <a:br>
              <a:rPr lang="es-CL" dirty="0">
                <a:latin typeface="Arial Nova Cond" panose="020B0506020202020204" pitchFamily="34" charset="0"/>
              </a:rPr>
            </a:br>
            <a:r>
              <a:rPr lang="es-CL" sz="2800" dirty="0">
                <a:latin typeface="Arial Nova Cond" panose="020B0506020202020204" pitchFamily="34" charset="0"/>
              </a:rPr>
              <a:t>Regiones consideradas</a:t>
            </a:r>
            <a:endParaRPr lang="es-CL" dirty="0">
              <a:latin typeface="Arial Nova Cond" panose="020B0506020202020204" pitchFamily="34" charset="0"/>
            </a:endParaRPr>
          </a:p>
        </p:txBody>
      </p:sp>
      <p:grpSp>
        <p:nvGrpSpPr>
          <p:cNvPr id="23" name="Agrupar 3">
            <a:extLst>
              <a:ext uri="{FF2B5EF4-FFF2-40B4-BE49-F238E27FC236}">
                <a16:creationId xmlns:a16="http://schemas.microsoft.com/office/drawing/2014/main" id="{C1A3656B-63B3-4097-8096-F849F37D2004}"/>
              </a:ext>
            </a:extLst>
          </p:cNvPr>
          <p:cNvGrpSpPr/>
          <p:nvPr/>
        </p:nvGrpSpPr>
        <p:grpSpPr>
          <a:xfrm>
            <a:off x="913988" y="0"/>
            <a:ext cx="5191000" cy="107999"/>
            <a:chOff x="913988" y="-3775"/>
            <a:chExt cx="5191000" cy="107999"/>
          </a:xfrm>
        </p:grpSpPr>
        <p:sp>
          <p:nvSpPr>
            <p:cNvPr id="24" name="Rectángulo 23">
              <a:extLst>
                <a:ext uri="{FF2B5EF4-FFF2-40B4-BE49-F238E27FC236}">
                  <a16:creationId xmlns:a16="http://schemas.microsoft.com/office/drawing/2014/main" id="{0350BDEE-63F2-448C-817C-EC4E35CD6923}"/>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5" name="Rectángulo 24">
              <a:extLst>
                <a:ext uri="{FF2B5EF4-FFF2-40B4-BE49-F238E27FC236}">
                  <a16:creationId xmlns:a16="http://schemas.microsoft.com/office/drawing/2014/main" id="{20350907-4C01-45EB-91F6-9E4EFA331B74}"/>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6" name="Rectángulo 25">
              <a:extLst>
                <a:ext uri="{FF2B5EF4-FFF2-40B4-BE49-F238E27FC236}">
                  <a16:creationId xmlns:a16="http://schemas.microsoft.com/office/drawing/2014/main" id="{94F34DAF-7DA6-4E28-9F49-EBE110BAB8D0}"/>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9" name="Rectángulo 28">
              <a:extLst>
                <a:ext uri="{FF2B5EF4-FFF2-40B4-BE49-F238E27FC236}">
                  <a16:creationId xmlns:a16="http://schemas.microsoft.com/office/drawing/2014/main" id="{2364E06D-DD0F-4510-9FE5-21280A148211}"/>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30" name="Imagen 29" descr="iso color.png">
            <a:extLst>
              <a:ext uri="{FF2B5EF4-FFF2-40B4-BE49-F238E27FC236}">
                <a16:creationId xmlns:a16="http://schemas.microsoft.com/office/drawing/2014/main" id="{45773808-3BFF-4C35-B9DC-71695EC9F72F}"/>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spTree>
    <p:extLst>
      <p:ext uri="{BB962C8B-B14F-4D97-AF65-F5344CB8AC3E}">
        <p14:creationId xmlns:p14="http://schemas.microsoft.com/office/powerpoint/2010/main" val="1554649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3DFF0151-5C60-4F8B-B7BE-8A84E6C0C88B}"/>
              </a:ext>
            </a:extLst>
          </p:cNvPr>
          <p:cNvSpPr>
            <a:spLocks noGrp="1"/>
          </p:cNvSpPr>
          <p:nvPr>
            <p:ph type="title"/>
          </p:nvPr>
        </p:nvSpPr>
        <p:spPr>
          <a:xfrm>
            <a:off x="838200" y="365125"/>
            <a:ext cx="10515600" cy="1325563"/>
          </a:xfrm>
        </p:spPr>
        <p:txBody>
          <a:bodyPr/>
          <a:lstStyle/>
          <a:p>
            <a:r>
              <a:rPr lang="es-CL" dirty="0">
                <a:latin typeface="Arial Nova Cond" panose="020B0506020202020204" pitchFamily="34" charset="0"/>
              </a:rPr>
              <a:t>Encuesta ELSOC</a:t>
            </a:r>
            <a:br>
              <a:rPr lang="es-CL" dirty="0">
                <a:latin typeface="Arial Nova Cond" panose="020B0506020202020204" pitchFamily="34" charset="0"/>
              </a:rPr>
            </a:br>
            <a:r>
              <a:rPr lang="es-CL" sz="2800" dirty="0">
                <a:latin typeface="Arial Nova Cond" panose="020B0506020202020204" pitchFamily="34" charset="0"/>
              </a:rPr>
              <a:t>Tamaño de ciudades</a:t>
            </a:r>
            <a:endParaRPr lang="es-CL" dirty="0">
              <a:latin typeface="Arial Nova Cond" panose="020B0506020202020204" pitchFamily="34" charset="0"/>
            </a:endParaRPr>
          </a:p>
        </p:txBody>
      </p:sp>
      <p:grpSp>
        <p:nvGrpSpPr>
          <p:cNvPr id="23" name="Grupo 22">
            <a:extLst>
              <a:ext uri="{FF2B5EF4-FFF2-40B4-BE49-F238E27FC236}">
                <a16:creationId xmlns:a16="http://schemas.microsoft.com/office/drawing/2014/main" id="{73218337-AB32-4768-81AE-044E5C5A1FDF}"/>
              </a:ext>
            </a:extLst>
          </p:cNvPr>
          <p:cNvGrpSpPr/>
          <p:nvPr/>
        </p:nvGrpSpPr>
        <p:grpSpPr>
          <a:xfrm>
            <a:off x="2278200" y="3405831"/>
            <a:ext cx="7635600" cy="2640098"/>
            <a:chOff x="579282" y="854255"/>
            <a:chExt cx="3449678" cy="1949832"/>
          </a:xfrm>
        </p:grpSpPr>
        <p:sp>
          <p:nvSpPr>
            <p:cNvPr id="24" name="object 27">
              <a:extLst>
                <a:ext uri="{FF2B5EF4-FFF2-40B4-BE49-F238E27FC236}">
                  <a16:creationId xmlns:a16="http://schemas.microsoft.com/office/drawing/2014/main" id="{EC71568D-FB89-4AB3-ACA9-2EA4CFE1FFD1}"/>
                </a:ext>
              </a:extLst>
            </p:cNvPr>
            <p:cNvSpPr/>
            <p:nvPr/>
          </p:nvSpPr>
          <p:spPr>
            <a:xfrm>
              <a:off x="1821065" y="933717"/>
              <a:ext cx="2207895" cy="499109"/>
            </a:xfrm>
            <a:custGeom>
              <a:avLst/>
              <a:gdLst/>
              <a:ahLst/>
              <a:cxnLst/>
              <a:rect l="l" t="t" r="r" b="b"/>
              <a:pathLst>
                <a:path w="2207895" h="499109">
                  <a:moveTo>
                    <a:pt x="2124488" y="0"/>
                  </a:moveTo>
                  <a:lnTo>
                    <a:pt x="0" y="0"/>
                  </a:lnTo>
                  <a:lnTo>
                    <a:pt x="0" y="498698"/>
                  </a:lnTo>
                  <a:lnTo>
                    <a:pt x="2124488" y="498698"/>
                  </a:lnTo>
                  <a:lnTo>
                    <a:pt x="2156849" y="492168"/>
                  </a:lnTo>
                  <a:lnTo>
                    <a:pt x="2183270" y="474357"/>
                  </a:lnTo>
                  <a:lnTo>
                    <a:pt x="2201081" y="447937"/>
                  </a:lnTo>
                  <a:lnTo>
                    <a:pt x="2207611" y="415575"/>
                  </a:lnTo>
                  <a:lnTo>
                    <a:pt x="2207611" y="83122"/>
                  </a:lnTo>
                  <a:lnTo>
                    <a:pt x="2201081" y="50761"/>
                  </a:lnTo>
                  <a:lnTo>
                    <a:pt x="2183270" y="24340"/>
                  </a:lnTo>
                  <a:lnTo>
                    <a:pt x="2156849" y="6530"/>
                  </a:lnTo>
                  <a:lnTo>
                    <a:pt x="2124488" y="0"/>
                  </a:lnTo>
                  <a:close/>
                </a:path>
              </a:pathLst>
            </a:custGeom>
            <a:solidFill>
              <a:srgbClr val="F1F1F1">
                <a:alpha val="90194"/>
              </a:srgbClr>
            </a:solidFill>
          </p:spPr>
          <p:txBody>
            <a:bodyPr wrap="square" lIns="0" tIns="0" rIns="0" bIns="0" rtlCol="0"/>
            <a:lstStyle/>
            <a:p>
              <a:endParaRPr sz="1400" dirty="0">
                <a:latin typeface="+mj-lt"/>
              </a:endParaRPr>
            </a:p>
          </p:txBody>
        </p:sp>
        <p:sp>
          <p:nvSpPr>
            <p:cNvPr id="25" name="object 28">
              <a:extLst>
                <a:ext uri="{FF2B5EF4-FFF2-40B4-BE49-F238E27FC236}">
                  <a16:creationId xmlns:a16="http://schemas.microsoft.com/office/drawing/2014/main" id="{70EED8F1-3A39-47D9-A4F0-B2D62DE8FABD}"/>
                </a:ext>
              </a:extLst>
            </p:cNvPr>
            <p:cNvSpPr/>
            <p:nvPr/>
          </p:nvSpPr>
          <p:spPr>
            <a:xfrm>
              <a:off x="1821065" y="933717"/>
              <a:ext cx="2207895" cy="499109"/>
            </a:xfrm>
            <a:custGeom>
              <a:avLst/>
              <a:gdLst/>
              <a:ahLst/>
              <a:cxnLst/>
              <a:rect l="l" t="t" r="r" b="b"/>
              <a:pathLst>
                <a:path w="2207895" h="499109">
                  <a:moveTo>
                    <a:pt x="2207611" y="83122"/>
                  </a:moveTo>
                  <a:lnTo>
                    <a:pt x="2207611" y="415575"/>
                  </a:lnTo>
                  <a:lnTo>
                    <a:pt x="2201081" y="447937"/>
                  </a:lnTo>
                  <a:lnTo>
                    <a:pt x="2183270" y="474357"/>
                  </a:lnTo>
                  <a:lnTo>
                    <a:pt x="2156849" y="492168"/>
                  </a:lnTo>
                  <a:lnTo>
                    <a:pt x="2124488" y="498698"/>
                  </a:lnTo>
                  <a:lnTo>
                    <a:pt x="0" y="498698"/>
                  </a:lnTo>
                  <a:lnTo>
                    <a:pt x="0" y="0"/>
                  </a:lnTo>
                  <a:lnTo>
                    <a:pt x="2124488" y="0"/>
                  </a:lnTo>
                  <a:lnTo>
                    <a:pt x="2156849" y="6530"/>
                  </a:lnTo>
                  <a:lnTo>
                    <a:pt x="2183270" y="24340"/>
                  </a:lnTo>
                  <a:lnTo>
                    <a:pt x="2201081" y="50761"/>
                  </a:lnTo>
                  <a:lnTo>
                    <a:pt x="2207611" y="83122"/>
                  </a:lnTo>
                  <a:close/>
                </a:path>
              </a:pathLst>
            </a:custGeom>
            <a:ln w="6332">
              <a:solidFill>
                <a:srgbClr val="FFFFFF"/>
              </a:solidFill>
            </a:ln>
          </p:spPr>
          <p:txBody>
            <a:bodyPr wrap="square" lIns="0" tIns="0" rIns="0" bIns="0" rtlCol="0"/>
            <a:lstStyle/>
            <a:p>
              <a:endParaRPr sz="1400" dirty="0">
                <a:latin typeface="+mj-lt"/>
              </a:endParaRPr>
            </a:p>
          </p:txBody>
        </p:sp>
        <p:sp>
          <p:nvSpPr>
            <p:cNvPr id="26" name="object 29">
              <a:extLst>
                <a:ext uri="{FF2B5EF4-FFF2-40B4-BE49-F238E27FC236}">
                  <a16:creationId xmlns:a16="http://schemas.microsoft.com/office/drawing/2014/main" id="{91F755B8-E103-476F-BA88-4AF725029D1D}"/>
                </a:ext>
              </a:extLst>
            </p:cNvPr>
            <p:cNvSpPr txBox="1"/>
            <p:nvPr/>
          </p:nvSpPr>
          <p:spPr>
            <a:xfrm>
              <a:off x="1920760" y="965861"/>
              <a:ext cx="2008505" cy="580106"/>
            </a:xfrm>
            <a:prstGeom prst="rect">
              <a:avLst/>
            </a:prstGeom>
          </p:spPr>
          <p:txBody>
            <a:bodyPr vert="horz" wrap="square" lIns="0" tIns="46355" rIns="0" bIns="0" rtlCol="0">
              <a:spAutoFit/>
            </a:bodyPr>
            <a:lstStyle/>
            <a:p>
              <a:pPr marL="93980" marR="5080" indent="-81280">
                <a:spcBef>
                  <a:spcPts val="365"/>
                </a:spcBef>
                <a:buFont typeface="Tw Cen MT Condensed"/>
                <a:buChar char="•"/>
                <a:tabLst>
                  <a:tab pos="94615" algn="l"/>
                </a:tabLst>
              </a:pPr>
              <a:r>
                <a:rPr sz="1600" b="1" spc="0" dirty="0">
                  <a:latin typeface="+mj-lt"/>
                  <a:cs typeface="Tw Cen MT Condensed"/>
                </a:rPr>
                <a:t>Más de </a:t>
              </a:r>
              <a:r>
                <a:rPr sz="1600" b="1" dirty="0">
                  <a:latin typeface="+mj-lt"/>
                  <a:cs typeface="Tw Cen MT Condensed"/>
                </a:rPr>
                <a:t>100 mil habitantes </a:t>
              </a:r>
              <a:r>
                <a:rPr sz="1600" spc="-5" dirty="0">
                  <a:latin typeface="+mj-lt"/>
                  <a:cs typeface="Tw Cen MT Condensed"/>
                </a:rPr>
                <a:t>(Iquique,  </a:t>
              </a:r>
              <a:r>
                <a:rPr sz="1600" dirty="0">
                  <a:latin typeface="+mj-lt"/>
                  <a:cs typeface="Tw Cen MT Condensed"/>
                </a:rPr>
                <a:t>Antofagasta, </a:t>
              </a:r>
              <a:r>
                <a:rPr sz="1600" spc="-5" dirty="0">
                  <a:latin typeface="+mj-lt"/>
                  <a:cs typeface="Tw Cen MT Condensed"/>
                </a:rPr>
                <a:t>Coquimbo, </a:t>
              </a:r>
              <a:r>
                <a:rPr sz="1600" dirty="0">
                  <a:latin typeface="+mj-lt"/>
                  <a:cs typeface="Tw Cen MT Condensed"/>
                </a:rPr>
                <a:t>La </a:t>
              </a:r>
              <a:r>
                <a:rPr sz="1600" spc="-5" dirty="0">
                  <a:latin typeface="+mj-lt"/>
                  <a:cs typeface="Tw Cen MT Condensed"/>
                </a:rPr>
                <a:t>Serena, Rancagua,  Talca, </a:t>
              </a:r>
              <a:r>
                <a:rPr sz="1600" spc="-15" dirty="0">
                  <a:latin typeface="+mj-lt"/>
                  <a:cs typeface="Tw Cen MT Condensed"/>
                </a:rPr>
                <a:t>Temuco, </a:t>
              </a:r>
              <a:r>
                <a:rPr sz="1600" spc="-10" dirty="0">
                  <a:latin typeface="+mj-lt"/>
                  <a:cs typeface="Tw Cen MT Condensed"/>
                </a:rPr>
                <a:t>Pto.</a:t>
              </a:r>
              <a:r>
                <a:rPr sz="1600" spc="-35" dirty="0">
                  <a:latin typeface="+mj-lt"/>
                  <a:cs typeface="Tw Cen MT Condensed"/>
                </a:rPr>
                <a:t> </a:t>
              </a:r>
              <a:r>
                <a:rPr sz="1600" spc="0" dirty="0">
                  <a:latin typeface="+mj-lt"/>
                  <a:cs typeface="Tw Cen MT Condensed"/>
                </a:rPr>
                <a:t>Montt…)</a:t>
              </a:r>
              <a:endParaRPr sz="1600" dirty="0">
                <a:latin typeface="+mj-lt"/>
                <a:cs typeface="Tw Cen MT Condensed"/>
              </a:endParaRPr>
            </a:p>
          </p:txBody>
        </p:sp>
        <p:sp>
          <p:nvSpPr>
            <p:cNvPr id="28" name="object 30">
              <a:extLst>
                <a:ext uri="{FF2B5EF4-FFF2-40B4-BE49-F238E27FC236}">
                  <a16:creationId xmlns:a16="http://schemas.microsoft.com/office/drawing/2014/main" id="{106C874F-53AE-4572-B4A4-301CBB5464AE}"/>
                </a:ext>
              </a:extLst>
            </p:cNvPr>
            <p:cNvSpPr/>
            <p:nvPr/>
          </p:nvSpPr>
          <p:spPr>
            <a:xfrm>
              <a:off x="579282" y="871366"/>
              <a:ext cx="1242060" cy="623570"/>
            </a:xfrm>
            <a:custGeom>
              <a:avLst/>
              <a:gdLst/>
              <a:ahLst/>
              <a:cxnLst/>
              <a:rect l="l" t="t" r="r" b="b"/>
              <a:pathLst>
                <a:path w="1242060" h="623569">
                  <a:moveTo>
                    <a:pt x="1137889" y="0"/>
                  </a:moveTo>
                  <a:lnTo>
                    <a:pt x="103903" y="0"/>
                  </a:lnTo>
                  <a:lnTo>
                    <a:pt x="63458" y="8162"/>
                  </a:lnTo>
                  <a:lnTo>
                    <a:pt x="30431" y="30424"/>
                  </a:lnTo>
                  <a:lnTo>
                    <a:pt x="8165" y="63447"/>
                  </a:lnTo>
                  <a:lnTo>
                    <a:pt x="0" y="103893"/>
                  </a:lnTo>
                  <a:lnTo>
                    <a:pt x="0" y="519506"/>
                  </a:lnTo>
                  <a:lnTo>
                    <a:pt x="8165" y="559952"/>
                  </a:lnTo>
                  <a:lnTo>
                    <a:pt x="30431" y="592975"/>
                  </a:lnTo>
                  <a:lnTo>
                    <a:pt x="63458" y="615237"/>
                  </a:lnTo>
                  <a:lnTo>
                    <a:pt x="103903" y="623400"/>
                  </a:lnTo>
                  <a:lnTo>
                    <a:pt x="1137889" y="623400"/>
                  </a:lnTo>
                  <a:lnTo>
                    <a:pt x="1178335" y="615237"/>
                  </a:lnTo>
                  <a:lnTo>
                    <a:pt x="1211358" y="592975"/>
                  </a:lnTo>
                  <a:lnTo>
                    <a:pt x="1233620" y="559952"/>
                  </a:lnTo>
                  <a:lnTo>
                    <a:pt x="1241783" y="519506"/>
                  </a:lnTo>
                  <a:lnTo>
                    <a:pt x="1241783" y="103893"/>
                  </a:lnTo>
                  <a:lnTo>
                    <a:pt x="1233620" y="63447"/>
                  </a:lnTo>
                  <a:lnTo>
                    <a:pt x="1211358" y="30424"/>
                  </a:lnTo>
                  <a:lnTo>
                    <a:pt x="1178335" y="8162"/>
                  </a:lnTo>
                  <a:lnTo>
                    <a:pt x="1137889" y="0"/>
                  </a:lnTo>
                  <a:close/>
                </a:path>
              </a:pathLst>
            </a:custGeom>
            <a:solidFill>
              <a:srgbClr val="0A1E12"/>
            </a:solidFill>
          </p:spPr>
          <p:txBody>
            <a:bodyPr wrap="square" lIns="0" tIns="0" rIns="0" bIns="0" rtlCol="0"/>
            <a:lstStyle/>
            <a:p>
              <a:endParaRPr sz="1400" dirty="0">
                <a:latin typeface="+mj-lt"/>
              </a:endParaRPr>
            </a:p>
          </p:txBody>
        </p:sp>
        <p:sp>
          <p:nvSpPr>
            <p:cNvPr id="29" name="object 31">
              <a:extLst>
                <a:ext uri="{FF2B5EF4-FFF2-40B4-BE49-F238E27FC236}">
                  <a16:creationId xmlns:a16="http://schemas.microsoft.com/office/drawing/2014/main" id="{BDB595E8-D7A6-488B-B05A-F9C292127A4D}"/>
                </a:ext>
              </a:extLst>
            </p:cNvPr>
            <p:cNvSpPr/>
            <p:nvPr/>
          </p:nvSpPr>
          <p:spPr>
            <a:xfrm>
              <a:off x="579282" y="871366"/>
              <a:ext cx="1242060" cy="623570"/>
            </a:xfrm>
            <a:custGeom>
              <a:avLst/>
              <a:gdLst/>
              <a:ahLst/>
              <a:cxnLst/>
              <a:rect l="l" t="t" r="r" b="b"/>
              <a:pathLst>
                <a:path w="1242060" h="623569">
                  <a:moveTo>
                    <a:pt x="0" y="103893"/>
                  </a:moveTo>
                  <a:lnTo>
                    <a:pt x="8165" y="63447"/>
                  </a:lnTo>
                  <a:lnTo>
                    <a:pt x="30431" y="30424"/>
                  </a:lnTo>
                  <a:lnTo>
                    <a:pt x="63458" y="8162"/>
                  </a:lnTo>
                  <a:lnTo>
                    <a:pt x="103903" y="0"/>
                  </a:lnTo>
                  <a:lnTo>
                    <a:pt x="1137889" y="0"/>
                  </a:lnTo>
                  <a:lnTo>
                    <a:pt x="1178335" y="8162"/>
                  </a:lnTo>
                  <a:lnTo>
                    <a:pt x="1211358" y="30424"/>
                  </a:lnTo>
                  <a:lnTo>
                    <a:pt x="1233620" y="63447"/>
                  </a:lnTo>
                  <a:lnTo>
                    <a:pt x="1241782" y="103893"/>
                  </a:lnTo>
                  <a:lnTo>
                    <a:pt x="1241782" y="519506"/>
                  </a:lnTo>
                  <a:lnTo>
                    <a:pt x="1233620" y="559952"/>
                  </a:lnTo>
                  <a:lnTo>
                    <a:pt x="1211358" y="592975"/>
                  </a:lnTo>
                  <a:lnTo>
                    <a:pt x="1178335" y="615237"/>
                  </a:lnTo>
                  <a:lnTo>
                    <a:pt x="1137889" y="623400"/>
                  </a:lnTo>
                  <a:lnTo>
                    <a:pt x="103903" y="623400"/>
                  </a:lnTo>
                  <a:lnTo>
                    <a:pt x="63458" y="615237"/>
                  </a:lnTo>
                  <a:lnTo>
                    <a:pt x="30431" y="592975"/>
                  </a:lnTo>
                  <a:lnTo>
                    <a:pt x="8165" y="559952"/>
                  </a:lnTo>
                  <a:lnTo>
                    <a:pt x="0" y="519506"/>
                  </a:lnTo>
                  <a:lnTo>
                    <a:pt x="0" y="103893"/>
                  </a:lnTo>
                  <a:close/>
                </a:path>
              </a:pathLst>
            </a:custGeom>
            <a:ln w="6332">
              <a:solidFill>
                <a:srgbClr val="FFFFFF"/>
              </a:solidFill>
            </a:ln>
          </p:spPr>
          <p:txBody>
            <a:bodyPr wrap="square" lIns="0" tIns="0" rIns="0" bIns="0" rtlCol="0"/>
            <a:lstStyle/>
            <a:p>
              <a:endParaRPr sz="1400" dirty="0">
                <a:latin typeface="+mj-lt"/>
              </a:endParaRPr>
            </a:p>
          </p:txBody>
        </p:sp>
        <p:sp>
          <p:nvSpPr>
            <p:cNvPr id="30" name="object 32">
              <a:extLst>
                <a:ext uri="{FF2B5EF4-FFF2-40B4-BE49-F238E27FC236}">
                  <a16:creationId xmlns:a16="http://schemas.microsoft.com/office/drawing/2014/main" id="{6E044F7C-3A38-455B-ACE6-949CED062A52}"/>
                </a:ext>
              </a:extLst>
            </p:cNvPr>
            <p:cNvSpPr/>
            <p:nvPr/>
          </p:nvSpPr>
          <p:spPr>
            <a:xfrm>
              <a:off x="1821065" y="1588274"/>
              <a:ext cx="2207895" cy="499109"/>
            </a:xfrm>
            <a:custGeom>
              <a:avLst/>
              <a:gdLst/>
              <a:ahLst/>
              <a:cxnLst/>
              <a:rect l="l" t="t" r="r" b="b"/>
              <a:pathLst>
                <a:path w="2207895" h="499110">
                  <a:moveTo>
                    <a:pt x="2124488" y="0"/>
                  </a:moveTo>
                  <a:lnTo>
                    <a:pt x="0" y="0"/>
                  </a:lnTo>
                  <a:lnTo>
                    <a:pt x="0" y="498734"/>
                  </a:lnTo>
                  <a:lnTo>
                    <a:pt x="2124488" y="498734"/>
                  </a:lnTo>
                  <a:lnTo>
                    <a:pt x="2156849" y="492199"/>
                  </a:lnTo>
                  <a:lnTo>
                    <a:pt x="2183270" y="474380"/>
                  </a:lnTo>
                  <a:lnTo>
                    <a:pt x="2201081" y="447957"/>
                  </a:lnTo>
                  <a:lnTo>
                    <a:pt x="2207611" y="415612"/>
                  </a:lnTo>
                  <a:lnTo>
                    <a:pt x="2207611" y="83122"/>
                  </a:lnTo>
                  <a:lnTo>
                    <a:pt x="2201081" y="50776"/>
                  </a:lnTo>
                  <a:lnTo>
                    <a:pt x="2183270" y="24354"/>
                  </a:lnTo>
                  <a:lnTo>
                    <a:pt x="2156849" y="6535"/>
                  </a:lnTo>
                  <a:lnTo>
                    <a:pt x="2124488" y="0"/>
                  </a:lnTo>
                  <a:close/>
                </a:path>
              </a:pathLst>
            </a:custGeom>
            <a:solidFill>
              <a:srgbClr val="F1F1F1">
                <a:alpha val="90194"/>
              </a:srgbClr>
            </a:solidFill>
          </p:spPr>
          <p:txBody>
            <a:bodyPr wrap="square" lIns="0" tIns="0" rIns="0" bIns="0" rtlCol="0"/>
            <a:lstStyle/>
            <a:p>
              <a:endParaRPr sz="1400" dirty="0">
                <a:latin typeface="+mj-lt"/>
              </a:endParaRPr>
            </a:p>
          </p:txBody>
        </p:sp>
        <p:sp>
          <p:nvSpPr>
            <p:cNvPr id="31" name="object 33">
              <a:extLst>
                <a:ext uri="{FF2B5EF4-FFF2-40B4-BE49-F238E27FC236}">
                  <a16:creationId xmlns:a16="http://schemas.microsoft.com/office/drawing/2014/main" id="{7DB78DEF-D3E2-4652-A428-626E04EE066E}"/>
                </a:ext>
              </a:extLst>
            </p:cNvPr>
            <p:cNvSpPr txBox="1"/>
            <p:nvPr/>
          </p:nvSpPr>
          <p:spPr>
            <a:xfrm>
              <a:off x="1938060" y="1653618"/>
              <a:ext cx="1879600" cy="397786"/>
            </a:xfrm>
            <a:prstGeom prst="rect">
              <a:avLst/>
            </a:prstGeom>
          </p:spPr>
          <p:txBody>
            <a:bodyPr vert="horz" wrap="square" lIns="0" tIns="45719" rIns="0" bIns="0" rtlCol="0">
              <a:spAutoFit/>
            </a:bodyPr>
            <a:lstStyle/>
            <a:p>
              <a:pPr marL="93980" marR="5080" indent="-81280">
                <a:spcBef>
                  <a:spcPts val="359"/>
                </a:spcBef>
                <a:buFont typeface="Tw Cen MT Condensed"/>
                <a:buChar char="•"/>
                <a:tabLst>
                  <a:tab pos="94615" algn="l"/>
                </a:tabLst>
              </a:pPr>
              <a:r>
                <a:rPr sz="1600" b="1" spc="0" dirty="0">
                  <a:latin typeface="+mj-lt"/>
                  <a:cs typeface="Tw Cen MT Condensed"/>
                </a:rPr>
                <a:t>Más de 30 mil </a:t>
              </a:r>
              <a:r>
                <a:rPr sz="1600" b="1" dirty="0">
                  <a:latin typeface="+mj-lt"/>
                  <a:cs typeface="Tw Cen MT Condensed"/>
                </a:rPr>
                <a:t>habitantes </a:t>
              </a:r>
              <a:r>
                <a:rPr sz="1600" spc="-15" dirty="0">
                  <a:latin typeface="+mj-lt"/>
                  <a:cs typeface="Tw Cen MT Condensed"/>
                </a:rPr>
                <a:t>(Ovalle, </a:t>
              </a:r>
              <a:r>
                <a:rPr sz="1600" dirty="0">
                  <a:latin typeface="+mj-lt"/>
                  <a:cs typeface="Tw Cen MT Condensed"/>
                </a:rPr>
                <a:t>San  </a:t>
              </a:r>
              <a:r>
                <a:rPr sz="1600" spc="-15" dirty="0">
                  <a:latin typeface="+mj-lt"/>
                  <a:cs typeface="Tw Cen MT Condensed"/>
                </a:rPr>
                <a:t>Felipe, </a:t>
              </a:r>
              <a:r>
                <a:rPr sz="1600" spc="-10" dirty="0">
                  <a:latin typeface="+mj-lt"/>
                  <a:cs typeface="Tw Cen MT Condensed"/>
                </a:rPr>
                <a:t>Linares, </a:t>
              </a:r>
              <a:r>
                <a:rPr sz="1600" dirty="0">
                  <a:latin typeface="+mj-lt"/>
                  <a:cs typeface="Tw Cen MT Condensed"/>
                </a:rPr>
                <a:t>Angol,</a:t>
              </a:r>
              <a:r>
                <a:rPr sz="1600" spc="-40" dirty="0">
                  <a:latin typeface="+mj-lt"/>
                  <a:cs typeface="Tw Cen MT Condensed"/>
                </a:rPr>
                <a:t> </a:t>
              </a:r>
              <a:r>
                <a:rPr sz="1600" dirty="0">
                  <a:latin typeface="+mj-lt"/>
                  <a:cs typeface="Tw Cen MT Condensed"/>
                </a:rPr>
                <a:t>Constitución…)</a:t>
              </a:r>
            </a:p>
          </p:txBody>
        </p:sp>
        <p:sp>
          <p:nvSpPr>
            <p:cNvPr id="32" name="object 34">
              <a:extLst>
                <a:ext uri="{FF2B5EF4-FFF2-40B4-BE49-F238E27FC236}">
                  <a16:creationId xmlns:a16="http://schemas.microsoft.com/office/drawing/2014/main" id="{AB4DD37B-3142-402D-B631-DAACB55EE851}"/>
                </a:ext>
              </a:extLst>
            </p:cNvPr>
            <p:cNvSpPr/>
            <p:nvPr/>
          </p:nvSpPr>
          <p:spPr>
            <a:xfrm>
              <a:off x="579282" y="1525923"/>
              <a:ext cx="1242060" cy="623570"/>
            </a:xfrm>
            <a:custGeom>
              <a:avLst/>
              <a:gdLst/>
              <a:ahLst/>
              <a:cxnLst/>
              <a:rect l="l" t="t" r="r" b="b"/>
              <a:pathLst>
                <a:path w="1242060" h="623569">
                  <a:moveTo>
                    <a:pt x="1137889" y="0"/>
                  </a:moveTo>
                  <a:lnTo>
                    <a:pt x="103903" y="0"/>
                  </a:lnTo>
                  <a:lnTo>
                    <a:pt x="63458" y="8168"/>
                  </a:lnTo>
                  <a:lnTo>
                    <a:pt x="30431" y="30442"/>
                  </a:lnTo>
                  <a:lnTo>
                    <a:pt x="8165" y="63478"/>
                  </a:lnTo>
                  <a:lnTo>
                    <a:pt x="0" y="103930"/>
                  </a:lnTo>
                  <a:lnTo>
                    <a:pt x="0" y="519506"/>
                  </a:lnTo>
                  <a:lnTo>
                    <a:pt x="8165" y="559957"/>
                  </a:lnTo>
                  <a:lnTo>
                    <a:pt x="30431" y="592993"/>
                  </a:lnTo>
                  <a:lnTo>
                    <a:pt x="63458" y="615268"/>
                  </a:lnTo>
                  <a:lnTo>
                    <a:pt x="103903" y="623436"/>
                  </a:lnTo>
                  <a:lnTo>
                    <a:pt x="1137889" y="623436"/>
                  </a:lnTo>
                  <a:lnTo>
                    <a:pt x="1178335" y="615268"/>
                  </a:lnTo>
                  <a:lnTo>
                    <a:pt x="1211358" y="592993"/>
                  </a:lnTo>
                  <a:lnTo>
                    <a:pt x="1233620" y="559957"/>
                  </a:lnTo>
                  <a:lnTo>
                    <a:pt x="1241783" y="519506"/>
                  </a:lnTo>
                  <a:lnTo>
                    <a:pt x="1241783" y="103930"/>
                  </a:lnTo>
                  <a:lnTo>
                    <a:pt x="1233620" y="63478"/>
                  </a:lnTo>
                  <a:lnTo>
                    <a:pt x="1211358" y="30442"/>
                  </a:lnTo>
                  <a:lnTo>
                    <a:pt x="1178335" y="8168"/>
                  </a:lnTo>
                  <a:lnTo>
                    <a:pt x="1137889" y="0"/>
                  </a:lnTo>
                  <a:close/>
                </a:path>
              </a:pathLst>
            </a:custGeom>
            <a:solidFill>
              <a:srgbClr val="1B4B2F"/>
            </a:solidFill>
          </p:spPr>
          <p:txBody>
            <a:bodyPr wrap="square" lIns="0" tIns="0" rIns="0" bIns="0" rtlCol="0"/>
            <a:lstStyle/>
            <a:p>
              <a:endParaRPr sz="1400" dirty="0">
                <a:latin typeface="+mj-lt"/>
              </a:endParaRPr>
            </a:p>
          </p:txBody>
        </p:sp>
        <p:sp>
          <p:nvSpPr>
            <p:cNvPr id="33" name="object 35">
              <a:extLst>
                <a:ext uri="{FF2B5EF4-FFF2-40B4-BE49-F238E27FC236}">
                  <a16:creationId xmlns:a16="http://schemas.microsoft.com/office/drawing/2014/main" id="{AF59ABF3-F88C-4F94-8015-500ADA971B21}"/>
                </a:ext>
              </a:extLst>
            </p:cNvPr>
            <p:cNvSpPr/>
            <p:nvPr/>
          </p:nvSpPr>
          <p:spPr>
            <a:xfrm>
              <a:off x="579282" y="1525923"/>
              <a:ext cx="1242060" cy="623570"/>
            </a:xfrm>
            <a:custGeom>
              <a:avLst/>
              <a:gdLst/>
              <a:ahLst/>
              <a:cxnLst/>
              <a:rect l="l" t="t" r="r" b="b"/>
              <a:pathLst>
                <a:path w="1242060" h="623569">
                  <a:moveTo>
                    <a:pt x="0" y="103930"/>
                  </a:moveTo>
                  <a:lnTo>
                    <a:pt x="8165" y="63478"/>
                  </a:lnTo>
                  <a:lnTo>
                    <a:pt x="30431" y="30442"/>
                  </a:lnTo>
                  <a:lnTo>
                    <a:pt x="63458" y="8168"/>
                  </a:lnTo>
                  <a:lnTo>
                    <a:pt x="103903" y="0"/>
                  </a:lnTo>
                  <a:lnTo>
                    <a:pt x="1137889" y="0"/>
                  </a:lnTo>
                  <a:lnTo>
                    <a:pt x="1178335" y="8168"/>
                  </a:lnTo>
                  <a:lnTo>
                    <a:pt x="1211358" y="30442"/>
                  </a:lnTo>
                  <a:lnTo>
                    <a:pt x="1233620" y="63478"/>
                  </a:lnTo>
                  <a:lnTo>
                    <a:pt x="1241782" y="103930"/>
                  </a:lnTo>
                  <a:lnTo>
                    <a:pt x="1241782" y="519506"/>
                  </a:lnTo>
                  <a:lnTo>
                    <a:pt x="1233620" y="559957"/>
                  </a:lnTo>
                  <a:lnTo>
                    <a:pt x="1211358" y="592993"/>
                  </a:lnTo>
                  <a:lnTo>
                    <a:pt x="1178335" y="615268"/>
                  </a:lnTo>
                  <a:lnTo>
                    <a:pt x="1137889" y="623436"/>
                  </a:lnTo>
                  <a:lnTo>
                    <a:pt x="103903" y="623436"/>
                  </a:lnTo>
                  <a:lnTo>
                    <a:pt x="63458" y="615268"/>
                  </a:lnTo>
                  <a:lnTo>
                    <a:pt x="30431" y="592993"/>
                  </a:lnTo>
                  <a:lnTo>
                    <a:pt x="8165" y="559957"/>
                  </a:lnTo>
                  <a:lnTo>
                    <a:pt x="0" y="519506"/>
                  </a:lnTo>
                  <a:lnTo>
                    <a:pt x="0" y="103930"/>
                  </a:lnTo>
                  <a:close/>
                </a:path>
              </a:pathLst>
            </a:custGeom>
            <a:ln w="6332">
              <a:solidFill>
                <a:srgbClr val="FFFFFF"/>
              </a:solidFill>
            </a:ln>
          </p:spPr>
          <p:txBody>
            <a:bodyPr wrap="square" lIns="0" tIns="0" rIns="0" bIns="0" rtlCol="0"/>
            <a:lstStyle/>
            <a:p>
              <a:endParaRPr sz="1400" dirty="0">
                <a:latin typeface="+mj-lt"/>
              </a:endParaRPr>
            </a:p>
          </p:txBody>
        </p:sp>
        <p:sp>
          <p:nvSpPr>
            <p:cNvPr id="34" name="object 36">
              <a:extLst>
                <a:ext uri="{FF2B5EF4-FFF2-40B4-BE49-F238E27FC236}">
                  <a16:creationId xmlns:a16="http://schemas.microsoft.com/office/drawing/2014/main" id="{E602369D-1BED-40AD-9A32-F6BFAC389854}"/>
                </a:ext>
              </a:extLst>
            </p:cNvPr>
            <p:cNvSpPr/>
            <p:nvPr/>
          </p:nvSpPr>
          <p:spPr>
            <a:xfrm>
              <a:off x="1821065" y="2242868"/>
              <a:ext cx="2207895" cy="499109"/>
            </a:xfrm>
            <a:custGeom>
              <a:avLst/>
              <a:gdLst/>
              <a:ahLst/>
              <a:cxnLst/>
              <a:rect l="l" t="t" r="r" b="b"/>
              <a:pathLst>
                <a:path w="2207895" h="499110">
                  <a:moveTo>
                    <a:pt x="2124488" y="0"/>
                  </a:moveTo>
                  <a:lnTo>
                    <a:pt x="0" y="0"/>
                  </a:lnTo>
                  <a:lnTo>
                    <a:pt x="0" y="498716"/>
                  </a:lnTo>
                  <a:lnTo>
                    <a:pt x="2124488" y="498716"/>
                  </a:lnTo>
                  <a:lnTo>
                    <a:pt x="2156849" y="492184"/>
                  </a:lnTo>
                  <a:lnTo>
                    <a:pt x="2183270" y="474370"/>
                  </a:lnTo>
                  <a:lnTo>
                    <a:pt x="2201081" y="447949"/>
                  </a:lnTo>
                  <a:lnTo>
                    <a:pt x="2207611" y="415593"/>
                  </a:lnTo>
                  <a:lnTo>
                    <a:pt x="2207611" y="83122"/>
                  </a:lnTo>
                  <a:lnTo>
                    <a:pt x="2201081" y="50761"/>
                  </a:lnTo>
                  <a:lnTo>
                    <a:pt x="2183270" y="24340"/>
                  </a:lnTo>
                  <a:lnTo>
                    <a:pt x="2156849" y="6530"/>
                  </a:lnTo>
                  <a:lnTo>
                    <a:pt x="2124488" y="0"/>
                  </a:lnTo>
                  <a:close/>
                </a:path>
              </a:pathLst>
            </a:custGeom>
            <a:solidFill>
              <a:srgbClr val="F1F1F1">
                <a:alpha val="90194"/>
              </a:srgbClr>
            </a:solidFill>
          </p:spPr>
          <p:txBody>
            <a:bodyPr wrap="square" lIns="0" tIns="0" rIns="0" bIns="0" rtlCol="0"/>
            <a:lstStyle/>
            <a:p>
              <a:endParaRPr sz="1400" dirty="0">
                <a:latin typeface="+mj-lt"/>
              </a:endParaRPr>
            </a:p>
          </p:txBody>
        </p:sp>
        <p:sp>
          <p:nvSpPr>
            <p:cNvPr id="35" name="object 37">
              <a:extLst>
                <a:ext uri="{FF2B5EF4-FFF2-40B4-BE49-F238E27FC236}">
                  <a16:creationId xmlns:a16="http://schemas.microsoft.com/office/drawing/2014/main" id="{14F7E9AA-FE25-4A4D-8DF3-F2A5D88D1192}"/>
                </a:ext>
              </a:extLst>
            </p:cNvPr>
            <p:cNvSpPr txBox="1"/>
            <p:nvPr/>
          </p:nvSpPr>
          <p:spPr>
            <a:xfrm>
              <a:off x="1918041" y="2327536"/>
              <a:ext cx="2014220" cy="397314"/>
            </a:xfrm>
            <a:prstGeom prst="rect">
              <a:avLst/>
            </a:prstGeom>
          </p:spPr>
          <p:txBody>
            <a:bodyPr vert="horz" wrap="square" lIns="0" tIns="45085" rIns="0" bIns="0" rtlCol="0">
              <a:spAutoFit/>
            </a:bodyPr>
            <a:lstStyle/>
            <a:p>
              <a:pPr marL="93980" marR="5080" indent="-81280">
                <a:spcBef>
                  <a:spcPts val="355"/>
                </a:spcBef>
                <a:buFont typeface="Tw Cen MT Condensed"/>
                <a:buChar char="•"/>
                <a:tabLst>
                  <a:tab pos="94615" algn="l"/>
                </a:tabLst>
              </a:pPr>
              <a:r>
                <a:rPr sz="1600" b="1" spc="0" dirty="0">
                  <a:latin typeface="+mj-lt"/>
                  <a:cs typeface="Tw Cen MT Condensed"/>
                </a:rPr>
                <a:t>Más de </a:t>
              </a:r>
              <a:r>
                <a:rPr sz="1600" b="1" dirty="0">
                  <a:latin typeface="+mj-lt"/>
                  <a:cs typeface="Tw Cen MT Condensed"/>
                </a:rPr>
                <a:t>10 </a:t>
              </a:r>
              <a:r>
                <a:rPr sz="1600" b="1" spc="0" dirty="0">
                  <a:latin typeface="+mj-lt"/>
                  <a:cs typeface="Tw Cen MT Condensed"/>
                </a:rPr>
                <a:t>mil habitantes </a:t>
              </a:r>
              <a:r>
                <a:rPr sz="1600" dirty="0">
                  <a:latin typeface="+mj-lt"/>
                  <a:cs typeface="Tw Cen MT Condensed"/>
                </a:rPr>
                <a:t>(Santa Cruz,</a:t>
              </a:r>
              <a:r>
                <a:rPr sz="1600" spc="-105" dirty="0">
                  <a:latin typeface="+mj-lt"/>
                  <a:cs typeface="Tw Cen MT Condensed"/>
                </a:rPr>
                <a:t> </a:t>
              </a:r>
              <a:r>
                <a:rPr sz="1600" dirty="0">
                  <a:latin typeface="+mj-lt"/>
                  <a:cs typeface="Tw Cen MT Condensed"/>
                </a:rPr>
                <a:t>La  Unión, Río </a:t>
              </a:r>
              <a:r>
                <a:rPr sz="1600" spc="-10" dirty="0">
                  <a:latin typeface="+mj-lt"/>
                  <a:cs typeface="Tw Cen MT Condensed"/>
                </a:rPr>
                <a:t>Bueno,</a:t>
              </a:r>
              <a:r>
                <a:rPr sz="1600" spc="-60" dirty="0">
                  <a:latin typeface="+mj-lt"/>
                  <a:cs typeface="Tw Cen MT Condensed"/>
                </a:rPr>
                <a:t> </a:t>
              </a:r>
              <a:r>
                <a:rPr sz="1600" spc="-5" dirty="0">
                  <a:latin typeface="+mj-lt"/>
                  <a:cs typeface="Tw Cen MT Condensed"/>
                </a:rPr>
                <a:t>Aysén…)</a:t>
              </a:r>
              <a:endParaRPr sz="1600" dirty="0">
                <a:latin typeface="+mj-lt"/>
                <a:cs typeface="Tw Cen MT Condensed"/>
              </a:endParaRPr>
            </a:p>
          </p:txBody>
        </p:sp>
        <p:sp>
          <p:nvSpPr>
            <p:cNvPr id="36" name="object 38">
              <a:extLst>
                <a:ext uri="{FF2B5EF4-FFF2-40B4-BE49-F238E27FC236}">
                  <a16:creationId xmlns:a16="http://schemas.microsoft.com/office/drawing/2014/main" id="{8932BB97-D67E-48E0-A0E0-AAB1D55EBCC9}"/>
                </a:ext>
              </a:extLst>
            </p:cNvPr>
            <p:cNvSpPr/>
            <p:nvPr/>
          </p:nvSpPr>
          <p:spPr>
            <a:xfrm>
              <a:off x="579282" y="2180517"/>
              <a:ext cx="1242060" cy="623570"/>
            </a:xfrm>
            <a:custGeom>
              <a:avLst/>
              <a:gdLst/>
              <a:ahLst/>
              <a:cxnLst/>
              <a:rect l="l" t="t" r="r" b="b"/>
              <a:pathLst>
                <a:path w="1242060" h="623569">
                  <a:moveTo>
                    <a:pt x="1137889" y="0"/>
                  </a:moveTo>
                  <a:lnTo>
                    <a:pt x="103903" y="0"/>
                  </a:lnTo>
                  <a:lnTo>
                    <a:pt x="63458" y="8162"/>
                  </a:lnTo>
                  <a:lnTo>
                    <a:pt x="30431" y="30424"/>
                  </a:lnTo>
                  <a:lnTo>
                    <a:pt x="8165" y="63447"/>
                  </a:lnTo>
                  <a:lnTo>
                    <a:pt x="0" y="103893"/>
                  </a:lnTo>
                  <a:lnTo>
                    <a:pt x="0" y="519502"/>
                  </a:lnTo>
                  <a:lnTo>
                    <a:pt x="8165" y="559947"/>
                  </a:lnTo>
                  <a:lnTo>
                    <a:pt x="30431" y="592974"/>
                  </a:lnTo>
                  <a:lnTo>
                    <a:pt x="63458" y="615241"/>
                  </a:lnTo>
                  <a:lnTo>
                    <a:pt x="103903" y="623406"/>
                  </a:lnTo>
                  <a:lnTo>
                    <a:pt x="1137889" y="623406"/>
                  </a:lnTo>
                  <a:lnTo>
                    <a:pt x="1178335" y="615241"/>
                  </a:lnTo>
                  <a:lnTo>
                    <a:pt x="1211358" y="592974"/>
                  </a:lnTo>
                  <a:lnTo>
                    <a:pt x="1233620" y="559947"/>
                  </a:lnTo>
                  <a:lnTo>
                    <a:pt x="1241783" y="519502"/>
                  </a:lnTo>
                  <a:lnTo>
                    <a:pt x="1241783" y="103893"/>
                  </a:lnTo>
                  <a:lnTo>
                    <a:pt x="1233620" y="63447"/>
                  </a:lnTo>
                  <a:lnTo>
                    <a:pt x="1211358" y="30424"/>
                  </a:lnTo>
                  <a:lnTo>
                    <a:pt x="1178335" y="8162"/>
                  </a:lnTo>
                  <a:lnTo>
                    <a:pt x="1137889" y="0"/>
                  </a:lnTo>
                  <a:close/>
                </a:path>
              </a:pathLst>
            </a:custGeom>
            <a:solidFill>
              <a:srgbClr val="379660"/>
            </a:solidFill>
          </p:spPr>
          <p:txBody>
            <a:bodyPr wrap="square" lIns="0" tIns="0" rIns="0" bIns="0" rtlCol="0"/>
            <a:lstStyle/>
            <a:p>
              <a:endParaRPr sz="1400" dirty="0">
                <a:latin typeface="+mj-lt"/>
              </a:endParaRPr>
            </a:p>
          </p:txBody>
        </p:sp>
        <p:sp>
          <p:nvSpPr>
            <p:cNvPr id="37" name="object 39">
              <a:extLst>
                <a:ext uri="{FF2B5EF4-FFF2-40B4-BE49-F238E27FC236}">
                  <a16:creationId xmlns:a16="http://schemas.microsoft.com/office/drawing/2014/main" id="{FC6F6E5F-ED63-4FD6-834C-AB2E280C0070}"/>
                </a:ext>
              </a:extLst>
            </p:cNvPr>
            <p:cNvSpPr/>
            <p:nvPr/>
          </p:nvSpPr>
          <p:spPr>
            <a:xfrm>
              <a:off x="579282" y="2180517"/>
              <a:ext cx="1242060" cy="623570"/>
            </a:xfrm>
            <a:custGeom>
              <a:avLst/>
              <a:gdLst/>
              <a:ahLst/>
              <a:cxnLst/>
              <a:rect l="l" t="t" r="r" b="b"/>
              <a:pathLst>
                <a:path w="1242060" h="623569">
                  <a:moveTo>
                    <a:pt x="0" y="103893"/>
                  </a:moveTo>
                  <a:lnTo>
                    <a:pt x="8165" y="63447"/>
                  </a:lnTo>
                  <a:lnTo>
                    <a:pt x="30431" y="30424"/>
                  </a:lnTo>
                  <a:lnTo>
                    <a:pt x="63458" y="8162"/>
                  </a:lnTo>
                  <a:lnTo>
                    <a:pt x="103903" y="0"/>
                  </a:lnTo>
                  <a:lnTo>
                    <a:pt x="1137889" y="0"/>
                  </a:lnTo>
                  <a:lnTo>
                    <a:pt x="1178335" y="8162"/>
                  </a:lnTo>
                  <a:lnTo>
                    <a:pt x="1211358" y="30424"/>
                  </a:lnTo>
                  <a:lnTo>
                    <a:pt x="1233620" y="63447"/>
                  </a:lnTo>
                  <a:lnTo>
                    <a:pt x="1241782" y="103893"/>
                  </a:lnTo>
                  <a:lnTo>
                    <a:pt x="1241782" y="519502"/>
                  </a:lnTo>
                  <a:lnTo>
                    <a:pt x="1233620" y="559947"/>
                  </a:lnTo>
                  <a:lnTo>
                    <a:pt x="1211358" y="592974"/>
                  </a:lnTo>
                  <a:lnTo>
                    <a:pt x="1178335" y="615241"/>
                  </a:lnTo>
                  <a:lnTo>
                    <a:pt x="1137889" y="623406"/>
                  </a:lnTo>
                  <a:lnTo>
                    <a:pt x="103903" y="623406"/>
                  </a:lnTo>
                  <a:lnTo>
                    <a:pt x="63458" y="615241"/>
                  </a:lnTo>
                  <a:lnTo>
                    <a:pt x="30431" y="592974"/>
                  </a:lnTo>
                  <a:lnTo>
                    <a:pt x="8165" y="559947"/>
                  </a:lnTo>
                  <a:lnTo>
                    <a:pt x="0" y="519502"/>
                  </a:lnTo>
                  <a:lnTo>
                    <a:pt x="0" y="103893"/>
                  </a:lnTo>
                  <a:close/>
                </a:path>
              </a:pathLst>
            </a:custGeom>
            <a:ln w="6332">
              <a:solidFill>
                <a:srgbClr val="FFFFFF"/>
              </a:solidFill>
            </a:ln>
          </p:spPr>
          <p:txBody>
            <a:bodyPr wrap="square" lIns="0" tIns="0" rIns="0" bIns="0" rtlCol="0"/>
            <a:lstStyle/>
            <a:p>
              <a:endParaRPr sz="1400" dirty="0">
                <a:latin typeface="+mj-lt"/>
              </a:endParaRPr>
            </a:p>
          </p:txBody>
        </p:sp>
        <p:sp>
          <p:nvSpPr>
            <p:cNvPr id="38" name="object 40">
              <a:extLst>
                <a:ext uri="{FF2B5EF4-FFF2-40B4-BE49-F238E27FC236}">
                  <a16:creationId xmlns:a16="http://schemas.microsoft.com/office/drawing/2014/main" id="{E329DFA1-4B79-4B4F-9E8F-50A67FB102E7}"/>
                </a:ext>
              </a:extLst>
            </p:cNvPr>
            <p:cNvSpPr txBox="1"/>
            <p:nvPr/>
          </p:nvSpPr>
          <p:spPr>
            <a:xfrm>
              <a:off x="700969" y="854255"/>
              <a:ext cx="998410" cy="1945368"/>
            </a:xfrm>
            <a:prstGeom prst="rect">
              <a:avLst/>
            </a:prstGeom>
          </p:spPr>
          <p:txBody>
            <a:bodyPr vert="horz" wrap="square" lIns="0" tIns="66040" rIns="0" bIns="0" rtlCol="0">
              <a:spAutoFit/>
            </a:bodyPr>
            <a:lstStyle/>
            <a:p>
              <a:pPr marL="59055" marR="22225" indent="-29845" algn="ctr">
                <a:spcBef>
                  <a:spcPts val="520"/>
                </a:spcBef>
              </a:pPr>
              <a:r>
                <a:rPr sz="2200" b="1" spc="-5" dirty="0" err="1">
                  <a:solidFill>
                    <a:srgbClr val="FFFFFF"/>
                  </a:solidFill>
                  <a:latin typeface="+mj-lt"/>
                  <a:cs typeface="Tw Cen MT Condensed"/>
                </a:rPr>
                <a:t>Ciudades</a:t>
              </a:r>
              <a:r>
                <a:rPr sz="2200" b="1" spc="-5" dirty="0">
                  <a:solidFill>
                    <a:srgbClr val="FFFFFF"/>
                  </a:solidFill>
                  <a:latin typeface="+mj-lt"/>
                  <a:cs typeface="Tw Cen MT Condensed"/>
                </a:rPr>
                <a:t> </a:t>
              </a:r>
              <a:endParaRPr lang="es-CL" sz="2200" b="1" spc="-5" dirty="0">
                <a:solidFill>
                  <a:srgbClr val="FFFFFF"/>
                </a:solidFill>
                <a:latin typeface="+mj-lt"/>
                <a:cs typeface="Tw Cen MT Condensed"/>
              </a:endParaRPr>
            </a:p>
            <a:p>
              <a:pPr marL="59055" marR="22225" indent="-29845" algn="ctr">
                <a:spcBef>
                  <a:spcPts val="520"/>
                </a:spcBef>
              </a:pPr>
              <a:r>
                <a:rPr sz="2200" b="1" spc="-5" dirty="0">
                  <a:solidFill>
                    <a:srgbClr val="FFFFFF"/>
                  </a:solidFill>
                  <a:latin typeface="+mj-lt"/>
                  <a:cs typeface="Tw Cen MT Condensed"/>
                </a:rPr>
                <a:t> </a:t>
              </a:r>
              <a:r>
                <a:rPr sz="2200" b="1" spc="-10" dirty="0">
                  <a:solidFill>
                    <a:srgbClr val="FFFFFF"/>
                  </a:solidFill>
                  <a:latin typeface="+mj-lt"/>
                  <a:cs typeface="Tw Cen MT Condensed"/>
                </a:rPr>
                <a:t>Grandes</a:t>
              </a:r>
              <a:endParaRPr sz="2200" b="1" dirty="0">
                <a:latin typeface="+mj-lt"/>
                <a:cs typeface="Tw Cen MT Condensed"/>
              </a:endParaRPr>
            </a:p>
            <a:p>
              <a:pPr marL="12700" marR="5080" indent="17145" algn="ctr">
                <a:spcBef>
                  <a:spcPts val="1580"/>
                </a:spcBef>
              </a:pPr>
              <a:r>
                <a:rPr sz="2200" b="1" dirty="0" err="1">
                  <a:solidFill>
                    <a:srgbClr val="FFFFFF"/>
                  </a:solidFill>
                  <a:latin typeface="+mj-lt"/>
                  <a:cs typeface="Tw Cen MT Condensed"/>
                </a:rPr>
                <a:t>Ciudades</a:t>
              </a:r>
              <a:r>
                <a:rPr sz="2200" b="1" dirty="0">
                  <a:solidFill>
                    <a:srgbClr val="FFFFFF"/>
                  </a:solidFill>
                  <a:latin typeface="+mj-lt"/>
                  <a:cs typeface="Tw Cen MT Condensed"/>
                </a:rPr>
                <a:t>  Medianas</a:t>
              </a:r>
              <a:endParaRPr sz="2200" b="1" dirty="0">
                <a:latin typeface="+mj-lt"/>
                <a:cs typeface="Tw Cen MT Condensed"/>
              </a:endParaRPr>
            </a:p>
            <a:p>
              <a:pPr marL="13335" marR="6350" indent="15875" algn="ctr">
                <a:spcBef>
                  <a:spcPts val="1575"/>
                </a:spcBef>
              </a:pPr>
              <a:r>
                <a:rPr sz="2200" b="1" spc="-5" dirty="0" err="1">
                  <a:solidFill>
                    <a:srgbClr val="FFFFFF"/>
                  </a:solidFill>
                  <a:latin typeface="+mj-lt"/>
                  <a:cs typeface="Tw Cen MT Condensed"/>
                </a:rPr>
                <a:t>Ciuda</a:t>
              </a:r>
              <a:r>
                <a:rPr lang="es-CL" sz="2200" b="1" spc="-5" dirty="0">
                  <a:solidFill>
                    <a:srgbClr val="FFFFFF"/>
                  </a:solidFill>
                  <a:latin typeface="+mj-lt"/>
                  <a:cs typeface="Tw Cen MT Condensed"/>
                </a:rPr>
                <a:t>d</a:t>
              </a:r>
              <a:r>
                <a:rPr sz="2200" b="1" spc="-5" dirty="0">
                  <a:solidFill>
                    <a:srgbClr val="FFFFFF"/>
                  </a:solidFill>
                  <a:latin typeface="+mj-lt"/>
                  <a:cs typeface="Tw Cen MT Condensed"/>
                </a:rPr>
                <a:t>es  </a:t>
              </a:r>
              <a:r>
                <a:rPr sz="2200" b="1" spc="-75" dirty="0">
                  <a:solidFill>
                    <a:srgbClr val="FFFFFF"/>
                  </a:solidFill>
                  <a:latin typeface="+mj-lt"/>
                  <a:cs typeface="Tw Cen MT Condensed"/>
                </a:rPr>
                <a:t>P</a:t>
              </a:r>
              <a:r>
                <a:rPr sz="2200" b="1" spc="-5" dirty="0">
                  <a:solidFill>
                    <a:srgbClr val="FFFFFF"/>
                  </a:solidFill>
                  <a:latin typeface="+mj-lt"/>
                  <a:cs typeface="Tw Cen MT Condensed"/>
                </a:rPr>
                <a:t>equeñas</a:t>
              </a:r>
              <a:endParaRPr sz="2200" b="1" dirty="0">
                <a:latin typeface="+mj-lt"/>
                <a:cs typeface="Tw Cen MT Condensed"/>
              </a:endParaRPr>
            </a:p>
          </p:txBody>
        </p:sp>
      </p:grpSp>
      <p:grpSp>
        <p:nvGrpSpPr>
          <p:cNvPr id="19" name="Agrupar 3">
            <a:extLst>
              <a:ext uri="{FF2B5EF4-FFF2-40B4-BE49-F238E27FC236}">
                <a16:creationId xmlns:a16="http://schemas.microsoft.com/office/drawing/2014/main" id="{4C42D7C4-93C9-44E2-A22C-FB6A0807F7E1}"/>
              </a:ext>
            </a:extLst>
          </p:cNvPr>
          <p:cNvGrpSpPr/>
          <p:nvPr/>
        </p:nvGrpSpPr>
        <p:grpSpPr>
          <a:xfrm>
            <a:off x="913988" y="0"/>
            <a:ext cx="5191000" cy="107999"/>
            <a:chOff x="913988" y="-3775"/>
            <a:chExt cx="5191000" cy="107999"/>
          </a:xfrm>
        </p:grpSpPr>
        <p:sp>
          <p:nvSpPr>
            <p:cNvPr id="20" name="Rectángulo 19">
              <a:extLst>
                <a:ext uri="{FF2B5EF4-FFF2-40B4-BE49-F238E27FC236}">
                  <a16:creationId xmlns:a16="http://schemas.microsoft.com/office/drawing/2014/main" id="{CCF96431-34BB-4AAC-873E-46B6447B70D5}"/>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1" name="Rectángulo 20">
              <a:extLst>
                <a:ext uri="{FF2B5EF4-FFF2-40B4-BE49-F238E27FC236}">
                  <a16:creationId xmlns:a16="http://schemas.microsoft.com/office/drawing/2014/main" id="{54E2F664-1784-494F-91A8-1AA7E04A2FF7}"/>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22" name="Rectángulo 21">
              <a:extLst>
                <a:ext uri="{FF2B5EF4-FFF2-40B4-BE49-F238E27FC236}">
                  <a16:creationId xmlns:a16="http://schemas.microsoft.com/office/drawing/2014/main" id="{953D5618-1693-4AE2-A278-05DCF6E744C8}"/>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39" name="Rectángulo 38">
              <a:extLst>
                <a:ext uri="{FF2B5EF4-FFF2-40B4-BE49-F238E27FC236}">
                  <a16:creationId xmlns:a16="http://schemas.microsoft.com/office/drawing/2014/main" id="{926CEDB2-987F-4CE4-9EF4-FBD319875099}"/>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40" name="Imagen 39" descr="iso color.png">
            <a:extLst>
              <a:ext uri="{FF2B5EF4-FFF2-40B4-BE49-F238E27FC236}">
                <a16:creationId xmlns:a16="http://schemas.microsoft.com/office/drawing/2014/main" id="{76F3F28A-79E0-460D-881A-87630E0DB2F0}"/>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pSp>
        <p:nvGrpSpPr>
          <p:cNvPr id="3" name="Grupo 2">
            <a:extLst>
              <a:ext uri="{FF2B5EF4-FFF2-40B4-BE49-F238E27FC236}">
                <a16:creationId xmlns:a16="http://schemas.microsoft.com/office/drawing/2014/main" id="{2295C2EC-EFF8-49E4-A254-CED3B196E8AB}"/>
              </a:ext>
            </a:extLst>
          </p:cNvPr>
          <p:cNvGrpSpPr/>
          <p:nvPr/>
        </p:nvGrpSpPr>
        <p:grpSpPr>
          <a:xfrm>
            <a:off x="1412343" y="2258571"/>
            <a:ext cx="9367315" cy="844322"/>
            <a:chOff x="1048624" y="2258571"/>
            <a:chExt cx="9367315" cy="844322"/>
          </a:xfrm>
        </p:grpSpPr>
        <p:sp>
          <p:nvSpPr>
            <p:cNvPr id="71" name="object 30">
              <a:extLst>
                <a:ext uri="{FF2B5EF4-FFF2-40B4-BE49-F238E27FC236}">
                  <a16:creationId xmlns:a16="http://schemas.microsoft.com/office/drawing/2014/main" id="{29EB12A7-CAD8-4EF8-B921-25F503976CE9}"/>
                </a:ext>
              </a:extLst>
            </p:cNvPr>
            <p:cNvSpPr/>
            <p:nvPr/>
          </p:nvSpPr>
          <p:spPr>
            <a:xfrm>
              <a:off x="1048624" y="2258571"/>
              <a:ext cx="2945643" cy="844322"/>
            </a:xfrm>
            <a:custGeom>
              <a:avLst/>
              <a:gdLst/>
              <a:ahLst/>
              <a:cxnLst/>
              <a:rect l="l" t="t" r="r" b="b"/>
              <a:pathLst>
                <a:path w="1242060" h="623569">
                  <a:moveTo>
                    <a:pt x="1137889" y="0"/>
                  </a:moveTo>
                  <a:lnTo>
                    <a:pt x="103903" y="0"/>
                  </a:lnTo>
                  <a:lnTo>
                    <a:pt x="63458" y="8162"/>
                  </a:lnTo>
                  <a:lnTo>
                    <a:pt x="30431" y="30424"/>
                  </a:lnTo>
                  <a:lnTo>
                    <a:pt x="8165" y="63447"/>
                  </a:lnTo>
                  <a:lnTo>
                    <a:pt x="0" y="103893"/>
                  </a:lnTo>
                  <a:lnTo>
                    <a:pt x="0" y="519506"/>
                  </a:lnTo>
                  <a:lnTo>
                    <a:pt x="8165" y="559952"/>
                  </a:lnTo>
                  <a:lnTo>
                    <a:pt x="30431" y="592975"/>
                  </a:lnTo>
                  <a:lnTo>
                    <a:pt x="63458" y="615237"/>
                  </a:lnTo>
                  <a:lnTo>
                    <a:pt x="103903" y="623400"/>
                  </a:lnTo>
                  <a:lnTo>
                    <a:pt x="1137889" y="623400"/>
                  </a:lnTo>
                  <a:lnTo>
                    <a:pt x="1178335" y="615237"/>
                  </a:lnTo>
                  <a:lnTo>
                    <a:pt x="1211358" y="592975"/>
                  </a:lnTo>
                  <a:lnTo>
                    <a:pt x="1233620" y="559952"/>
                  </a:lnTo>
                  <a:lnTo>
                    <a:pt x="1241783" y="519506"/>
                  </a:lnTo>
                  <a:lnTo>
                    <a:pt x="1241783" y="103893"/>
                  </a:lnTo>
                  <a:lnTo>
                    <a:pt x="1233620" y="63447"/>
                  </a:lnTo>
                  <a:lnTo>
                    <a:pt x="1211358" y="30424"/>
                  </a:lnTo>
                  <a:lnTo>
                    <a:pt x="1178335" y="8162"/>
                  </a:lnTo>
                  <a:lnTo>
                    <a:pt x="1137889" y="0"/>
                  </a:lnTo>
                  <a:close/>
                </a:path>
              </a:pathLst>
            </a:custGeom>
            <a:solidFill>
              <a:srgbClr val="7DB130"/>
            </a:solidFill>
          </p:spPr>
          <p:txBody>
            <a:bodyPr wrap="square" lIns="0" tIns="0" rIns="0" bIns="0" rtlCol="0" anchor="ctr"/>
            <a:lstStyle/>
            <a:p>
              <a:pPr algn="ctr"/>
              <a:r>
                <a:rPr lang="es-CL" sz="3200" b="1" dirty="0">
                  <a:solidFill>
                    <a:schemeClr val="bg1"/>
                  </a:solidFill>
                  <a:latin typeface="+mj-lt"/>
                </a:rPr>
                <a:t>Gran Santiago</a:t>
              </a:r>
              <a:endParaRPr sz="3200" b="1" dirty="0">
                <a:solidFill>
                  <a:schemeClr val="bg1"/>
                </a:solidFill>
                <a:latin typeface="+mj-lt"/>
              </a:endParaRPr>
            </a:p>
          </p:txBody>
        </p:sp>
        <p:sp>
          <p:nvSpPr>
            <p:cNvPr id="72" name="object 30">
              <a:extLst>
                <a:ext uri="{FF2B5EF4-FFF2-40B4-BE49-F238E27FC236}">
                  <a16:creationId xmlns:a16="http://schemas.microsoft.com/office/drawing/2014/main" id="{CCE953D0-C336-48B8-BD39-22F831C75C36}"/>
                </a:ext>
              </a:extLst>
            </p:cNvPr>
            <p:cNvSpPr/>
            <p:nvPr/>
          </p:nvSpPr>
          <p:spPr>
            <a:xfrm>
              <a:off x="4259460" y="2258571"/>
              <a:ext cx="2945643" cy="844322"/>
            </a:xfrm>
            <a:custGeom>
              <a:avLst/>
              <a:gdLst/>
              <a:ahLst/>
              <a:cxnLst/>
              <a:rect l="l" t="t" r="r" b="b"/>
              <a:pathLst>
                <a:path w="1242060" h="623569">
                  <a:moveTo>
                    <a:pt x="1137889" y="0"/>
                  </a:moveTo>
                  <a:lnTo>
                    <a:pt x="103903" y="0"/>
                  </a:lnTo>
                  <a:lnTo>
                    <a:pt x="63458" y="8162"/>
                  </a:lnTo>
                  <a:lnTo>
                    <a:pt x="30431" y="30424"/>
                  </a:lnTo>
                  <a:lnTo>
                    <a:pt x="8165" y="63447"/>
                  </a:lnTo>
                  <a:lnTo>
                    <a:pt x="0" y="103893"/>
                  </a:lnTo>
                  <a:lnTo>
                    <a:pt x="0" y="519506"/>
                  </a:lnTo>
                  <a:lnTo>
                    <a:pt x="8165" y="559952"/>
                  </a:lnTo>
                  <a:lnTo>
                    <a:pt x="30431" y="592975"/>
                  </a:lnTo>
                  <a:lnTo>
                    <a:pt x="63458" y="615237"/>
                  </a:lnTo>
                  <a:lnTo>
                    <a:pt x="103903" y="623400"/>
                  </a:lnTo>
                  <a:lnTo>
                    <a:pt x="1137889" y="623400"/>
                  </a:lnTo>
                  <a:lnTo>
                    <a:pt x="1178335" y="615237"/>
                  </a:lnTo>
                  <a:lnTo>
                    <a:pt x="1211358" y="592975"/>
                  </a:lnTo>
                  <a:lnTo>
                    <a:pt x="1233620" y="559952"/>
                  </a:lnTo>
                  <a:lnTo>
                    <a:pt x="1241783" y="519506"/>
                  </a:lnTo>
                  <a:lnTo>
                    <a:pt x="1241783" y="103893"/>
                  </a:lnTo>
                  <a:lnTo>
                    <a:pt x="1233620" y="63447"/>
                  </a:lnTo>
                  <a:lnTo>
                    <a:pt x="1211358" y="30424"/>
                  </a:lnTo>
                  <a:lnTo>
                    <a:pt x="1178335" y="8162"/>
                  </a:lnTo>
                  <a:lnTo>
                    <a:pt x="1137889" y="0"/>
                  </a:lnTo>
                  <a:close/>
                </a:path>
              </a:pathLst>
            </a:custGeom>
            <a:solidFill>
              <a:srgbClr val="653675"/>
            </a:solidFill>
          </p:spPr>
          <p:txBody>
            <a:bodyPr wrap="square" lIns="0" tIns="0" rIns="0" bIns="0" rtlCol="0" anchor="ctr"/>
            <a:lstStyle/>
            <a:p>
              <a:pPr algn="ctr"/>
              <a:r>
                <a:rPr lang="es-CL" sz="3200" b="1" dirty="0">
                  <a:solidFill>
                    <a:schemeClr val="bg1"/>
                  </a:solidFill>
                  <a:latin typeface="+mj-lt"/>
                </a:rPr>
                <a:t>Gran Valparaíso</a:t>
              </a:r>
              <a:endParaRPr sz="3200" b="1" dirty="0">
                <a:solidFill>
                  <a:schemeClr val="bg1"/>
                </a:solidFill>
                <a:latin typeface="+mj-lt"/>
              </a:endParaRPr>
            </a:p>
          </p:txBody>
        </p:sp>
        <p:sp>
          <p:nvSpPr>
            <p:cNvPr id="73" name="object 30">
              <a:extLst>
                <a:ext uri="{FF2B5EF4-FFF2-40B4-BE49-F238E27FC236}">
                  <a16:creationId xmlns:a16="http://schemas.microsoft.com/office/drawing/2014/main" id="{1ABEC5DF-9984-4C7E-BE64-E22CBAC996A0}"/>
                </a:ext>
              </a:extLst>
            </p:cNvPr>
            <p:cNvSpPr/>
            <p:nvPr/>
          </p:nvSpPr>
          <p:spPr>
            <a:xfrm>
              <a:off x="7470296" y="2258571"/>
              <a:ext cx="2945643" cy="844322"/>
            </a:xfrm>
            <a:custGeom>
              <a:avLst/>
              <a:gdLst/>
              <a:ahLst/>
              <a:cxnLst/>
              <a:rect l="l" t="t" r="r" b="b"/>
              <a:pathLst>
                <a:path w="1242060" h="623569">
                  <a:moveTo>
                    <a:pt x="1137889" y="0"/>
                  </a:moveTo>
                  <a:lnTo>
                    <a:pt x="103903" y="0"/>
                  </a:lnTo>
                  <a:lnTo>
                    <a:pt x="63458" y="8162"/>
                  </a:lnTo>
                  <a:lnTo>
                    <a:pt x="30431" y="30424"/>
                  </a:lnTo>
                  <a:lnTo>
                    <a:pt x="8165" y="63447"/>
                  </a:lnTo>
                  <a:lnTo>
                    <a:pt x="0" y="103893"/>
                  </a:lnTo>
                  <a:lnTo>
                    <a:pt x="0" y="519506"/>
                  </a:lnTo>
                  <a:lnTo>
                    <a:pt x="8165" y="559952"/>
                  </a:lnTo>
                  <a:lnTo>
                    <a:pt x="30431" y="592975"/>
                  </a:lnTo>
                  <a:lnTo>
                    <a:pt x="63458" y="615237"/>
                  </a:lnTo>
                  <a:lnTo>
                    <a:pt x="103903" y="623400"/>
                  </a:lnTo>
                  <a:lnTo>
                    <a:pt x="1137889" y="623400"/>
                  </a:lnTo>
                  <a:lnTo>
                    <a:pt x="1178335" y="615237"/>
                  </a:lnTo>
                  <a:lnTo>
                    <a:pt x="1211358" y="592975"/>
                  </a:lnTo>
                  <a:lnTo>
                    <a:pt x="1233620" y="559952"/>
                  </a:lnTo>
                  <a:lnTo>
                    <a:pt x="1241783" y="519506"/>
                  </a:lnTo>
                  <a:lnTo>
                    <a:pt x="1241783" y="103893"/>
                  </a:lnTo>
                  <a:lnTo>
                    <a:pt x="1233620" y="63447"/>
                  </a:lnTo>
                  <a:lnTo>
                    <a:pt x="1211358" y="30424"/>
                  </a:lnTo>
                  <a:lnTo>
                    <a:pt x="1178335" y="8162"/>
                  </a:lnTo>
                  <a:lnTo>
                    <a:pt x="1137889" y="0"/>
                  </a:lnTo>
                  <a:close/>
                </a:path>
              </a:pathLst>
            </a:custGeom>
            <a:solidFill>
              <a:srgbClr val="3F72BA"/>
            </a:solidFill>
          </p:spPr>
          <p:txBody>
            <a:bodyPr wrap="square" lIns="0" tIns="0" rIns="0" bIns="0" rtlCol="0" anchor="ctr"/>
            <a:lstStyle/>
            <a:p>
              <a:pPr algn="ctr"/>
              <a:r>
                <a:rPr lang="es-CL" sz="3200" b="1" dirty="0">
                  <a:solidFill>
                    <a:schemeClr val="bg1"/>
                  </a:solidFill>
                  <a:latin typeface="+mj-lt"/>
                </a:rPr>
                <a:t>Gran Concepción</a:t>
              </a:r>
              <a:endParaRPr sz="3200" b="1" dirty="0">
                <a:solidFill>
                  <a:schemeClr val="bg1"/>
                </a:solidFill>
                <a:latin typeface="+mj-lt"/>
              </a:endParaRPr>
            </a:p>
          </p:txBody>
        </p:sp>
      </p:grpSp>
      <p:sp>
        <p:nvSpPr>
          <p:cNvPr id="4" name="CuadroTexto 3">
            <a:extLst>
              <a:ext uri="{FF2B5EF4-FFF2-40B4-BE49-F238E27FC236}">
                <a16:creationId xmlns:a16="http://schemas.microsoft.com/office/drawing/2014/main" id="{2749C420-1811-4349-8894-0C7ACB0F2634}"/>
              </a:ext>
            </a:extLst>
          </p:cNvPr>
          <p:cNvSpPr txBox="1"/>
          <p:nvPr/>
        </p:nvSpPr>
        <p:spPr>
          <a:xfrm>
            <a:off x="3711019" y="1732644"/>
            <a:ext cx="4769963" cy="400110"/>
          </a:xfrm>
          <a:prstGeom prst="rect">
            <a:avLst/>
          </a:prstGeom>
          <a:noFill/>
        </p:spPr>
        <p:txBody>
          <a:bodyPr wrap="square" rtlCol="0">
            <a:spAutoFit/>
          </a:bodyPr>
          <a:lstStyle/>
          <a:p>
            <a:pPr algn="ctr"/>
            <a:r>
              <a:rPr lang="es-CL" sz="2000" b="1" dirty="0"/>
              <a:t>Áreas metropolitanas</a:t>
            </a:r>
          </a:p>
        </p:txBody>
      </p:sp>
    </p:spTree>
    <p:extLst>
      <p:ext uri="{BB962C8B-B14F-4D97-AF65-F5344CB8AC3E}">
        <p14:creationId xmlns:p14="http://schemas.microsoft.com/office/powerpoint/2010/main" val="1712355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E7C2F-2E22-4AAD-857A-CFF223D9AA3D}"/>
              </a:ext>
            </a:extLst>
          </p:cNvPr>
          <p:cNvSpPr>
            <a:spLocks noGrp="1"/>
          </p:cNvSpPr>
          <p:nvPr>
            <p:ph type="title"/>
          </p:nvPr>
        </p:nvSpPr>
        <p:spPr/>
        <p:txBody>
          <a:bodyPr>
            <a:normAutofit fontScale="90000"/>
          </a:bodyPr>
          <a:lstStyle/>
          <a:p>
            <a:r>
              <a:rPr lang="es-CL" sz="3600" b="1" cap="small" dirty="0"/>
              <a:t>Centro de Estudios del Conflicto y la Cohesión Social (COES)</a:t>
            </a:r>
            <a:br>
              <a:rPr lang="es-CL" dirty="0"/>
            </a:br>
            <a:r>
              <a:rPr lang="es-CL" sz="2800" dirty="0"/>
              <a:t>Diversas instancias para medición de la cohesión y el conflicto social</a:t>
            </a:r>
            <a:endParaRPr lang="es-CL" dirty="0"/>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4" name="Imagen 13">
            <a:extLst>
              <a:ext uri="{FF2B5EF4-FFF2-40B4-BE49-F238E27FC236}">
                <a16:creationId xmlns:a16="http://schemas.microsoft.com/office/drawing/2014/main" id="{297CACB6-3981-4F72-8481-C01A3F2F9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692" y="2023884"/>
            <a:ext cx="4977208" cy="1445309"/>
          </a:xfrm>
          <a:prstGeom prst="rect">
            <a:avLst/>
          </a:prstGeom>
        </p:spPr>
      </p:pic>
      <p:pic>
        <p:nvPicPr>
          <p:cNvPr id="15" name="Imagen 14">
            <a:extLst>
              <a:ext uri="{FF2B5EF4-FFF2-40B4-BE49-F238E27FC236}">
                <a16:creationId xmlns:a16="http://schemas.microsoft.com/office/drawing/2014/main" id="{C8085795-9CDD-4551-83BB-FD6339F90CDF}"/>
              </a:ext>
            </a:extLst>
          </p:cNvPr>
          <p:cNvPicPr>
            <a:picLocks noChangeAspect="1"/>
          </p:cNvPicPr>
          <p:nvPr/>
        </p:nvPicPr>
        <p:blipFill>
          <a:blip r:embed="rId3"/>
          <a:stretch>
            <a:fillRect/>
          </a:stretch>
        </p:blipFill>
        <p:spPr>
          <a:xfrm>
            <a:off x="6820161" y="4176106"/>
            <a:ext cx="3580877" cy="892748"/>
          </a:xfrm>
          <a:prstGeom prst="rect">
            <a:avLst/>
          </a:prstGeom>
        </p:spPr>
      </p:pic>
      <p:grpSp>
        <p:nvGrpSpPr>
          <p:cNvPr id="18" name="Grupo 17">
            <a:extLst>
              <a:ext uri="{FF2B5EF4-FFF2-40B4-BE49-F238E27FC236}">
                <a16:creationId xmlns:a16="http://schemas.microsoft.com/office/drawing/2014/main" id="{70A2E87C-3442-49E8-9E17-E90CD3C91E7C}"/>
              </a:ext>
            </a:extLst>
          </p:cNvPr>
          <p:cNvGrpSpPr/>
          <p:nvPr/>
        </p:nvGrpSpPr>
        <p:grpSpPr>
          <a:xfrm>
            <a:off x="1778165" y="4176106"/>
            <a:ext cx="3860251" cy="941812"/>
            <a:chOff x="6820602" y="2251410"/>
            <a:chExt cx="3124727" cy="681852"/>
          </a:xfrm>
        </p:grpSpPr>
        <p:pic>
          <p:nvPicPr>
            <p:cNvPr id="16" name="Imagen 15" descr="Logos coes ESPAÑOL RGB-05.png">
              <a:extLst>
                <a:ext uri="{FF2B5EF4-FFF2-40B4-BE49-F238E27FC236}">
                  <a16:creationId xmlns:a16="http://schemas.microsoft.com/office/drawing/2014/main" id="{3E026B7B-E7B7-4C37-8709-8526426A5962}"/>
                </a:ext>
              </a:extLst>
            </p:cNvPr>
            <p:cNvPicPr>
              <a:picLocks noChangeAspect="1"/>
            </p:cNvPicPr>
            <p:nvPr/>
          </p:nvPicPr>
          <p:blipFill rotWithShape="1">
            <a:blip r:embed="rId4">
              <a:extLst>
                <a:ext uri="{28A0092B-C50C-407E-A947-70E740481C1C}">
                  <a14:useLocalDpi xmlns:a14="http://schemas.microsoft.com/office/drawing/2010/main" val="0"/>
                </a:ext>
              </a:extLst>
            </a:blip>
            <a:srcRect l="4775" t="9041" r="5137" b="7212"/>
            <a:stretch/>
          </p:blipFill>
          <p:spPr>
            <a:xfrm>
              <a:off x="8614104" y="2251410"/>
              <a:ext cx="1331225" cy="610810"/>
            </a:xfrm>
            <a:prstGeom prst="rect">
              <a:avLst/>
            </a:prstGeom>
          </p:spPr>
        </p:pic>
        <p:sp>
          <p:nvSpPr>
            <p:cNvPr id="17" name="CuadroTexto 16">
              <a:extLst>
                <a:ext uri="{FF2B5EF4-FFF2-40B4-BE49-F238E27FC236}">
                  <a16:creationId xmlns:a16="http://schemas.microsoft.com/office/drawing/2014/main" id="{6F77A504-C2B4-42A8-9BB5-C4F74FA026C3}"/>
                </a:ext>
              </a:extLst>
            </p:cNvPr>
            <p:cNvSpPr txBox="1"/>
            <p:nvPr/>
          </p:nvSpPr>
          <p:spPr>
            <a:xfrm>
              <a:off x="6820602" y="2286931"/>
              <a:ext cx="2256286" cy="646331"/>
            </a:xfrm>
            <a:prstGeom prst="rect">
              <a:avLst/>
            </a:prstGeom>
            <a:noFill/>
          </p:spPr>
          <p:txBody>
            <a:bodyPr wrap="square" rtlCol="0">
              <a:spAutoFit/>
            </a:bodyPr>
            <a:lstStyle/>
            <a:p>
              <a:r>
                <a:rPr lang="es-CL" b="1" kern="800" cap="all" spc="300" dirty="0"/>
                <a:t>Observatorio </a:t>
              </a:r>
            </a:p>
            <a:p>
              <a:r>
                <a:rPr lang="es-CL" b="1" kern="800" cap="all" spc="300" dirty="0"/>
                <a:t>de Conflictos</a:t>
              </a:r>
            </a:p>
          </p:txBody>
        </p:sp>
      </p:grpSp>
      <p:pic>
        <p:nvPicPr>
          <p:cNvPr id="19" name="Imagen 18" descr="iso color.png">
            <a:extLst>
              <a:ext uri="{FF2B5EF4-FFF2-40B4-BE49-F238E27FC236}">
                <a16:creationId xmlns:a16="http://schemas.microsoft.com/office/drawing/2014/main" id="{681A35B3-C50A-49BD-8A86-05C44430B66B}"/>
              </a:ext>
            </a:extLst>
          </p:cNvPr>
          <p:cNvPicPr>
            <a:picLocks noChangeAspect="1"/>
          </p:cNvPicPr>
          <p:nvPr/>
        </p:nvPicPr>
        <p:blipFill rotWithShape="1">
          <a:blip r:embed="rId5">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pic>
        <p:nvPicPr>
          <p:cNvPr id="4" name="Imagen 3" descr="Imagen que contiene dibujo&#10;&#10;Descripción generada automáticamente">
            <a:extLst>
              <a:ext uri="{FF2B5EF4-FFF2-40B4-BE49-F238E27FC236}">
                <a16:creationId xmlns:a16="http://schemas.microsoft.com/office/drawing/2014/main" id="{CBFD4FAD-2D96-422C-A417-85DB1F92DF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449" y="2081181"/>
            <a:ext cx="3580877" cy="1326464"/>
          </a:xfrm>
          <a:prstGeom prst="rect">
            <a:avLst/>
          </a:prstGeom>
        </p:spPr>
      </p:pic>
      <p:sp>
        <p:nvSpPr>
          <p:cNvPr id="3" name="CuadroTexto 2">
            <a:extLst>
              <a:ext uri="{FF2B5EF4-FFF2-40B4-BE49-F238E27FC236}">
                <a16:creationId xmlns:a16="http://schemas.microsoft.com/office/drawing/2014/main" id="{09B16391-9866-4AC7-B9FA-0A8D273D4DFD}"/>
              </a:ext>
            </a:extLst>
          </p:cNvPr>
          <p:cNvSpPr txBox="1"/>
          <p:nvPr/>
        </p:nvSpPr>
        <p:spPr>
          <a:xfrm>
            <a:off x="1348692" y="5550729"/>
            <a:ext cx="9185634" cy="646331"/>
          </a:xfrm>
          <a:prstGeom prst="rect">
            <a:avLst/>
          </a:prstGeom>
          <a:noFill/>
        </p:spPr>
        <p:txBody>
          <a:bodyPr wrap="square" rtlCol="0">
            <a:spAutoFit/>
          </a:bodyPr>
          <a:lstStyle/>
          <a:p>
            <a:pPr algn="just"/>
            <a:r>
              <a:rPr lang="es-CL" dirty="0"/>
              <a:t>Entre otros proyectos del Centro se encuentra el </a:t>
            </a:r>
            <a:r>
              <a:rPr lang="es-CL" b="1" dirty="0"/>
              <a:t>Observatorio de Huelgas Laborales </a:t>
            </a:r>
            <a:r>
              <a:rPr lang="es-CL" dirty="0"/>
              <a:t>y el </a:t>
            </a:r>
            <a:r>
              <a:rPr lang="es-CL" b="1" dirty="0"/>
              <a:t>Observatorio de Calidad del Empleo.</a:t>
            </a:r>
          </a:p>
        </p:txBody>
      </p:sp>
    </p:spTree>
    <p:extLst>
      <p:ext uri="{BB962C8B-B14F-4D97-AF65-F5344CB8AC3E}">
        <p14:creationId xmlns:p14="http://schemas.microsoft.com/office/powerpoint/2010/main" val="768142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Experiencias internacionales estudiadas</a:t>
            </a:r>
            <a:endParaRPr lang="es-CL" sz="4000" dirty="0"/>
          </a:p>
        </p:txBody>
      </p:sp>
      <p:sp>
        <p:nvSpPr>
          <p:cNvPr id="2" name="Marcador de contenido 1">
            <a:extLst>
              <a:ext uri="{FF2B5EF4-FFF2-40B4-BE49-F238E27FC236}">
                <a16:creationId xmlns:a16="http://schemas.microsoft.com/office/drawing/2014/main" id="{2A6BD480-CA6E-461B-9CB7-BD53878448DA}"/>
              </a:ext>
            </a:extLst>
          </p:cNvPr>
          <p:cNvSpPr>
            <a:spLocks noGrp="1"/>
          </p:cNvSpPr>
          <p:nvPr>
            <p:ph idx="1"/>
          </p:nvPr>
        </p:nvSpPr>
        <p:spPr>
          <a:xfrm>
            <a:off x="838200" y="1557268"/>
            <a:ext cx="10515600" cy="4351338"/>
          </a:xfrm>
        </p:spPr>
        <p:txBody>
          <a:bodyPr>
            <a:normAutofit/>
          </a:bodyPr>
          <a:lstStyle/>
          <a:p>
            <a:pPr algn="just"/>
            <a:endParaRPr lang="es-ES" sz="2000" dirty="0"/>
          </a:p>
          <a:p>
            <a:pPr algn="just"/>
            <a:r>
              <a:rPr lang="es-CL" sz="2000" dirty="0"/>
              <a:t>Para la medición de la cohesión social en Chile se han revisado una serie de experiencias internacionales de tipo transnacional y a nivel país.</a:t>
            </a:r>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3" name="Diagrama 2">
            <a:extLst>
              <a:ext uri="{FF2B5EF4-FFF2-40B4-BE49-F238E27FC236}">
                <a16:creationId xmlns:a16="http://schemas.microsoft.com/office/drawing/2014/main" id="{84AF9DB8-042B-402D-B7DA-7D2CCF9CE65D}"/>
              </a:ext>
            </a:extLst>
          </p:cNvPr>
          <p:cNvGraphicFramePr/>
          <p:nvPr>
            <p:extLst>
              <p:ext uri="{D42A27DB-BD31-4B8C-83A1-F6EECF244321}">
                <p14:modId xmlns:p14="http://schemas.microsoft.com/office/powerpoint/2010/main" val="1909381298"/>
              </p:ext>
            </p:extLst>
          </p:nvPr>
        </p:nvGraphicFramePr>
        <p:xfrm>
          <a:off x="1048624" y="2923614"/>
          <a:ext cx="9949069" cy="3093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7629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Experiencias internacionales estudiadas</a:t>
            </a:r>
            <a:endParaRPr lang="es-CL" sz="4000" dirty="0"/>
          </a:p>
        </p:txBody>
      </p:sp>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3" name="Diagrama 2">
            <a:extLst>
              <a:ext uri="{FF2B5EF4-FFF2-40B4-BE49-F238E27FC236}">
                <a16:creationId xmlns:a16="http://schemas.microsoft.com/office/drawing/2014/main" id="{EB9C4295-4682-4702-A268-ACEE05A3B3D9}"/>
              </a:ext>
            </a:extLst>
          </p:cNvPr>
          <p:cNvGraphicFramePr/>
          <p:nvPr>
            <p:extLst>
              <p:ext uri="{D42A27DB-BD31-4B8C-83A1-F6EECF244321}">
                <p14:modId xmlns:p14="http://schemas.microsoft.com/office/powerpoint/2010/main" val="1308413753"/>
              </p:ext>
            </p:extLst>
          </p:nvPr>
        </p:nvGraphicFramePr>
        <p:xfrm>
          <a:off x="1048624" y="1741968"/>
          <a:ext cx="9914835" cy="44102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69466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Experiencias internacionales estudiadas</a:t>
            </a:r>
            <a:endParaRPr lang="es-CL" sz="4000" dirty="0"/>
          </a:p>
        </p:txBody>
      </p:sp>
      <p:sp>
        <p:nvSpPr>
          <p:cNvPr id="3" name="Marcador de texto 2">
            <a:extLst>
              <a:ext uri="{FF2B5EF4-FFF2-40B4-BE49-F238E27FC236}">
                <a16:creationId xmlns:a16="http://schemas.microsoft.com/office/drawing/2014/main" id="{F496448E-53C9-440D-812E-D3EA8206142E}"/>
              </a:ext>
            </a:extLst>
          </p:cNvPr>
          <p:cNvSpPr>
            <a:spLocks noGrp="1"/>
          </p:cNvSpPr>
          <p:nvPr>
            <p:ph type="body" idx="1"/>
          </p:nvPr>
        </p:nvSpPr>
        <p:spPr>
          <a:xfrm>
            <a:off x="839788" y="1188768"/>
            <a:ext cx="5157787" cy="823912"/>
          </a:xfrm>
        </p:spPr>
        <p:txBody>
          <a:bodyPr/>
          <a:lstStyle/>
          <a:p>
            <a:pPr algn="ctr"/>
            <a:r>
              <a:rPr lang="es-CL" dirty="0" err="1"/>
              <a:t>Mapping</a:t>
            </a:r>
            <a:r>
              <a:rPr lang="es-CL" dirty="0"/>
              <a:t> Social </a:t>
            </a:r>
            <a:r>
              <a:rPr lang="es-CL" dirty="0" err="1"/>
              <a:t>Cohesion</a:t>
            </a:r>
            <a:endParaRPr lang="es-CL" dirty="0"/>
          </a:p>
        </p:txBody>
      </p:sp>
      <p:sp>
        <p:nvSpPr>
          <p:cNvPr id="2" name="Marcador de contenido 1">
            <a:extLst>
              <a:ext uri="{FF2B5EF4-FFF2-40B4-BE49-F238E27FC236}">
                <a16:creationId xmlns:a16="http://schemas.microsoft.com/office/drawing/2014/main" id="{2A6BD480-CA6E-461B-9CB7-BD53878448DA}"/>
              </a:ext>
            </a:extLst>
          </p:cNvPr>
          <p:cNvSpPr>
            <a:spLocks noGrp="1"/>
          </p:cNvSpPr>
          <p:nvPr>
            <p:ph sz="half" idx="2"/>
          </p:nvPr>
        </p:nvSpPr>
        <p:spPr/>
        <p:txBody>
          <a:bodyPr>
            <a:normAutofit/>
          </a:bodyPr>
          <a:lstStyle/>
          <a:p>
            <a:endParaRPr lang="es-ES" dirty="0"/>
          </a:p>
          <a:p>
            <a:endParaRPr lang="es-CL" dirty="0"/>
          </a:p>
        </p:txBody>
      </p:sp>
      <p:sp>
        <p:nvSpPr>
          <p:cNvPr id="4" name="Marcador de texto 3">
            <a:extLst>
              <a:ext uri="{FF2B5EF4-FFF2-40B4-BE49-F238E27FC236}">
                <a16:creationId xmlns:a16="http://schemas.microsoft.com/office/drawing/2014/main" id="{E1050FED-A3FF-42DD-933C-E228F201F35A}"/>
              </a:ext>
            </a:extLst>
          </p:cNvPr>
          <p:cNvSpPr>
            <a:spLocks noGrp="1"/>
          </p:cNvSpPr>
          <p:nvPr>
            <p:ph type="body" sz="quarter" idx="3"/>
          </p:nvPr>
        </p:nvSpPr>
        <p:spPr>
          <a:xfrm>
            <a:off x="6169024" y="1273970"/>
            <a:ext cx="5183188" cy="823912"/>
          </a:xfrm>
        </p:spPr>
        <p:txBody>
          <a:bodyPr/>
          <a:lstStyle/>
          <a:p>
            <a:pPr algn="ctr"/>
            <a:r>
              <a:rPr lang="es-CL" dirty="0"/>
              <a:t>Scanlon Monash </a:t>
            </a:r>
            <a:r>
              <a:rPr lang="es-CL" dirty="0" err="1"/>
              <a:t>Index</a:t>
            </a:r>
            <a:endParaRPr lang="es-CL" dirty="0"/>
          </a:p>
        </p:txBody>
      </p:sp>
      <p:graphicFrame>
        <p:nvGraphicFramePr>
          <p:cNvPr id="17" name="Marcador de contenido 16">
            <a:extLst>
              <a:ext uri="{FF2B5EF4-FFF2-40B4-BE49-F238E27FC236}">
                <a16:creationId xmlns:a16="http://schemas.microsoft.com/office/drawing/2014/main" id="{DDA79D79-ADE5-49DA-B7CB-A94AC9B47D91}"/>
              </a:ext>
            </a:extLst>
          </p:cNvPr>
          <p:cNvGraphicFramePr>
            <a:graphicFrameLocks noGrp="1"/>
          </p:cNvGraphicFramePr>
          <p:nvPr>
            <p:ph sz="quarter" idx="4"/>
          </p:nvPr>
        </p:nvGraphicFramePr>
        <p:xfrm>
          <a:off x="836612" y="2026034"/>
          <a:ext cx="5151795" cy="4782015"/>
        </p:xfrm>
        <a:graphic>
          <a:graphicData uri="http://schemas.openxmlformats.org/drawingml/2006/table">
            <a:tbl>
              <a:tblPr firstRow="1">
                <a:tableStyleId>{073A0DAA-6AF3-43AB-8588-CEC1D06C72B9}</a:tableStyleId>
              </a:tblPr>
              <a:tblGrid>
                <a:gridCol w="1113193">
                  <a:extLst>
                    <a:ext uri="{9D8B030D-6E8A-4147-A177-3AD203B41FA5}">
                      <a16:colId xmlns:a16="http://schemas.microsoft.com/office/drawing/2014/main" val="3537248463"/>
                    </a:ext>
                  </a:extLst>
                </a:gridCol>
                <a:gridCol w="1510748">
                  <a:extLst>
                    <a:ext uri="{9D8B030D-6E8A-4147-A177-3AD203B41FA5}">
                      <a16:colId xmlns:a16="http://schemas.microsoft.com/office/drawing/2014/main" val="2129220032"/>
                    </a:ext>
                  </a:extLst>
                </a:gridCol>
                <a:gridCol w="2527854">
                  <a:extLst>
                    <a:ext uri="{9D8B030D-6E8A-4147-A177-3AD203B41FA5}">
                      <a16:colId xmlns:a16="http://schemas.microsoft.com/office/drawing/2014/main" val="697674966"/>
                    </a:ext>
                  </a:extLst>
                </a:gridCol>
              </a:tblGrid>
              <a:tr h="48970">
                <a:tc>
                  <a:txBody>
                    <a:bodyPr/>
                    <a:lstStyle/>
                    <a:p>
                      <a:pPr algn="ctr" fontAlgn="ctr"/>
                      <a:r>
                        <a:rPr lang="es-CL" sz="900" u="none" strike="noStrike" dirty="0">
                          <a:effectLst/>
                        </a:rPr>
                        <a:t>Dimensión</a:t>
                      </a:r>
                      <a:endParaRPr lang="es-CL" sz="900" b="1" i="0" u="none" strike="noStrike" dirty="0">
                        <a:solidFill>
                          <a:srgbClr val="000000"/>
                        </a:solidFill>
                        <a:effectLst/>
                        <a:latin typeface="Calibri" panose="020F0502020204030204" pitchFamily="34" charset="0"/>
                      </a:endParaRPr>
                    </a:p>
                  </a:txBody>
                  <a:tcPr marL="5419" marR="5419" marT="5419" marB="0" anchor="ctr"/>
                </a:tc>
                <a:tc>
                  <a:txBody>
                    <a:bodyPr/>
                    <a:lstStyle/>
                    <a:p>
                      <a:pPr algn="ctr" fontAlgn="ctr"/>
                      <a:r>
                        <a:rPr lang="es-CL" sz="900" u="none" strike="noStrike" dirty="0">
                          <a:effectLst/>
                        </a:rPr>
                        <a:t>Subdimensión</a:t>
                      </a:r>
                      <a:endParaRPr lang="es-CL" sz="900" b="1" i="0" u="none" strike="noStrike" dirty="0">
                        <a:solidFill>
                          <a:srgbClr val="000000"/>
                        </a:solidFill>
                        <a:effectLst/>
                        <a:latin typeface="Calibri" panose="020F0502020204030204" pitchFamily="34" charset="0"/>
                      </a:endParaRPr>
                    </a:p>
                  </a:txBody>
                  <a:tcPr marL="5419" marR="5419" marT="5419" marB="0" anchor="ctr"/>
                </a:tc>
                <a:tc>
                  <a:txBody>
                    <a:bodyPr/>
                    <a:lstStyle/>
                    <a:p>
                      <a:pPr algn="ctr" fontAlgn="ctr"/>
                      <a:r>
                        <a:rPr lang="es-CL" sz="900" u="none" strike="noStrike" dirty="0">
                          <a:effectLst/>
                        </a:rPr>
                        <a:t>Variable</a:t>
                      </a:r>
                      <a:endParaRPr lang="es-CL" sz="900" b="1" i="0" u="none" strike="noStrike" dirty="0">
                        <a:solidFill>
                          <a:srgbClr val="000000"/>
                        </a:solidFill>
                        <a:effectLst/>
                        <a:latin typeface="Calibri" panose="020F0502020204030204" pitchFamily="34" charset="0"/>
                      </a:endParaRPr>
                    </a:p>
                  </a:txBody>
                  <a:tcPr marL="5419" marR="5419" marT="5419" marB="0" anchor="ctr"/>
                </a:tc>
                <a:extLst>
                  <a:ext uri="{0D108BD9-81ED-4DB2-BD59-A6C34878D82A}">
                    <a16:rowId xmlns:a16="http://schemas.microsoft.com/office/drawing/2014/main" val="2644419787"/>
                  </a:ext>
                </a:extLst>
              </a:tr>
              <a:tr h="132474">
                <a:tc rowSpan="15">
                  <a:txBody>
                    <a:bodyPr/>
                    <a:lstStyle/>
                    <a:p>
                      <a:pPr algn="ctr" fontAlgn="ctr"/>
                      <a:r>
                        <a:rPr lang="es-CL" sz="900" u="none" strike="noStrike" dirty="0">
                          <a:effectLst/>
                        </a:rPr>
                        <a:t>Presencia de Disparidades Social (desigualdad socioeconómica)</a:t>
                      </a:r>
                      <a:endParaRPr lang="es-CL" sz="900" b="0" i="0" u="none" strike="noStrike" dirty="0">
                        <a:solidFill>
                          <a:srgbClr val="000000"/>
                        </a:solidFill>
                        <a:effectLst/>
                        <a:latin typeface="Calibri" panose="020F0502020204030204" pitchFamily="34" charset="0"/>
                      </a:endParaRPr>
                    </a:p>
                  </a:txBody>
                  <a:tcPr marL="5419" marR="5419" marT="5419" marB="0" anchor="ctr"/>
                </a:tc>
                <a:tc rowSpan="3">
                  <a:txBody>
                    <a:bodyPr/>
                    <a:lstStyle/>
                    <a:p>
                      <a:pPr algn="ctr" fontAlgn="ctr"/>
                      <a:r>
                        <a:rPr lang="es-CL" sz="900" u="none" strike="noStrike" dirty="0">
                          <a:effectLst/>
                        </a:rPr>
                        <a:t>Acceso a recursos financieros</a:t>
                      </a:r>
                      <a:endParaRPr lang="es-CL" sz="900" b="0" i="0" u="none" strike="noStrike" dirty="0">
                        <a:solidFill>
                          <a:srgbClr val="000000"/>
                        </a:solidFill>
                        <a:effectLst/>
                        <a:latin typeface="Calibri" panose="020F0502020204030204" pitchFamily="34" charset="0"/>
                      </a:endParaRPr>
                    </a:p>
                  </a:txBody>
                  <a:tcPr marL="5419" marR="5419" marT="5419" marB="0" anchor="ctr"/>
                </a:tc>
                <a:tc>
                  <a:txBody>
                    <a:bodyPr/>
                    <a:lstStyle/>
                    <a:p>
                      <a:pPr algn="ctr" fontAlgn="ctr"/>
                      <a:r>
                        <a:rPr lang="es-CL" sz="900" u="none" strike="noStrike" dirty="0">
                          <a:effectLst/>
                        </a:rPr>
                        <a:t>Coeficiente Gini</a:t>
                      </a:r>
                      <a:endParaRPr lang="es-CL" sz="900" b="0" i="0" u="none" strike="noStrike" dirty="0">
                        <a:solidFill>
                          <a:srgbClr val="000000"/>
                        </a:solidFill>
                        <a:effectLst/>
                        <a:latin typeface="Calibri" panose="020F0502020204030204" pitchFamily="34" charset="0"/>
                      </a:endParaRPr>
                    </a:p>
                  </a:txBody>
                  <a:tcPr marL="5419" marR="5419" marT="5419" marB="0" anchor="ctr"/>
                </a:tc>
                <a:extLst>
                  <a:ext uri="{0D108BD9-81ED-4DB2-BD59-A6C34878D82A}">
                    <a16:rowId xmlns:a16="http://schemas.microsoft.com/office/drawing/2014/main" val="3805828112"/>
                  </a:ext>
                </a:extLst>
              </a:tr>
              <a:tr h="132474">
                <a:tc vMerge="1">
                  <a:txBody>
                    <a:bodyPr/>
                    <a:lstStyle/>
                    <a:p>
                      <a:endParaRPr lang="es-CL"/>
                    </a:p>
                  </a:txBody>
                  <a:tcPr/>
                </a:tc>
                <a:tc vMerge="1">
                  <a:txBody>
                    <a:bodyPr/>
                    <a:lstStyle/>
                    <a:p>
                      <a:endParaRPr lang="es-CL"/>
                    </a:p>
                  </a:txBody>
                  <a:tcPr/>
                </a:tc>
                <a:tc>
                  <a:txBody>
                    <a:bodyPr/>
                    <a:lstStyle/>
                    <a:p>
                      <a:pPr algn="ctr"/>
                      <a:r>
                        <a:rPr lang="es-CL" sz="900" u="none" strike="noStrike">
                          <a:effectLst/>
                        </a:rPr>
                        <a:t>Mediciones de distribución ingreso</a:t>
                      </a:r>
                      <a:endParaRPr lang="es-CL"/>
                    </a:p>
                  </a:txBody>
                  <a:tcPr marL="5419" marR="5419" marT="5419" marB="0" anchor="ctr"/>
                </a:tc>
                <a:extLst>
                  <a:ext uri="{0D108BD9-81ED-4DB2-BD59-A6C34878D82A}">
                    <a16:rowId xmlns:a16="http://schemas.microsoft.com/office/drawing/2014/main" val="1320174888"/>
                  </a:ext>
                </a:extLst>
              </a:tr>
              <a:tr h="132474">
                <a:tc vMerge="1">
                  <a:txBody>
                    <a:bodyPr/>
                    <a:lstStyle/>
                    <a:p>
                      <a:endParaRPr lang="es-CL"/>
                    </a:p>
                  </a:txBody>
                  <a:tcPr/>
                </a:tc>
                <a:tc vMerge="1">
                  <a:txBody>
                    <a:bodyPr/>
                    <a:lstStyle/>
                    <a:p>
                      <a:endParaRPr lang="es-CL"/>
                    </a:p>
                  </a:txBody>
                  <a:tcPr/>
                </a:tc>
                <a:tc>
                  <a:txBody>
                    <a:bodyPr/>
                    <a:lstStyle/>
                    <a:p>
                      <a:pPr algn="ctr"/>
                      <a:r>
                        <a:rPr lang="es-CL" sz="900" u="none" strike="noStrike">
                          <a:effectLst/>
                        </a:rPr>
                        <a:t>Mediciones de pobreza</a:t>
                      </a:r>
                      <a:endParaRPr lang="es-CL"/>
                    </a:p>
                  </a:txBody>
                  <a:tcPr marL="5419" marR="5419" marT="5419" marB="0" anchor="ctr"/>
                </a:tc>
                <a:extLst>
                  <a:ext uri="{0D108BD9-81ED-4DB2-BD59-A6C34878D82A}">
                    <a16:rowId xmlns:a16="http://schemas.microsoft.com/office/drawing/2014/main" val="1671867300"/>
                  </a:ext>
                </a:extLst>
              </a:tr>
              <a:tr h="132474">
                <a:tc vMerge="1">
                  <a:txBody>
                    <a:bodyPr/>
                    <a:lstStyle/>
                    <a:p>
                      <a:endParaRPr lang="es-CL"/>
                    </a:p>
                  </a:txBody>
                  <a:tcPr/>
                </a:tc>
                <a:tc rowSpan="2">
                  <a:txBody>
                    <a:bodyPr/>
                    <a:lstStyle/>
                    <a:p>
                      <a:pPr algn="ctr" fontAlgn="ctr"/>
                      <a:r>
                        <a:rPr lang="es-CL" sz="900" u="none" strike="noStrike">
                          <a:effectLst/>
                        </a:rPr>
                        <a:t>Acceso a actividad económica</a:t>
                      </a:r>
                      <a:endParaRPr lang="es-CL" sz="900" b="0" i="0" u="none" strike="noStrike">
                        <a:solidFill>
                          <a:srgbClr val="000000"/>
                        </a:solidFill>
                        <a:effectLst/>
                        <a:latin typeface="Calibri" panose="020F0502020204030204" pitchFamily="34" charset="0"/>
                      </a:endParaRPr>
                    </a:p>
                  </a:txBody>
                  <a:tcPr marL="5419" marR="5419" marT="5419" marB="0" anchor="ctr"/>
                </a:tc>
                <a:tc>
                  <a:txBody>
                    <a:bodyPr/>
                    <a:lstStyle/>
                    <a:p>
                      <a:pPr algn="ctr" fontAlgn="ctr"/>
                      <a:r>
                        <a:rPr lang="es-CL" sz="900" u="none" strike="noStrike">
                          <a:effectLst/>
                        </a:rPr>
                        <a:t>Tasa de desempleo</a:t>
                      </a:r>
                      <a:endParaRPr lang="es-CL" sz="900" b="0" i="0" u="none" strike="noStrike">
                        <a:solidFill>
                          <a:srgbClr val="000000"/>
                        </a:solidFill>
                        <a:effectLst/>
                        <a:latin typeface="Calibri" panose="020F0502020204030204" pitchFamily="34" charset="0"/>
                      </a:endParaRPr>
                    </a:p>
                  </a:txBody>
                  <a:tcPr marL="5419" marR="5419" marT="5419" marB="0" anchor="ctr"/>
                </a:tc>
                <a:extLst>
                  <a:ext uri="{0D108BD9-81ED-4DB2-BD59-A6C34878D82A}">
                    <a16:rowId xmlns:a16="http://schemas.microsoft.com/office/drawing/2014/main" val="735071976"/>
                  </a:ext>
                </a:extLst>
              </a:tr>
              <a:tr h="132474">
                <a:tc vMerge="1">
                  <a:txBody>
                    <a:bodyPr/>
                    <a:lstStyle/>
                    <a:p>
                      <a:endParaRPr lang="es-CL"/>
                    </a:p>
                  </a:txBody>
                  <a:tcPr/>
                </a:tc>
                <a:tc vMerge="1">
                  <a:txBody>
                    <a:bodyPr/>
                    <a:lstStyle/>
                    <a:p>
                      <a:endParaRPr lang="es-CL"/>
                    </a:p>
                  </a:txBody>
                  <a:tcPr/>
                </a:tc>
                <a:tc>
                  <a:txBody>
                    <a:bodyPr/>
                    <a:lstStyle/>
                    <a:p>
                      <a:pPr algn="ctr"/>
                      <a:r>
                        <a:rPr lang="es-CL" sz="900" u="none" strike="noStrike">
                          <a:effectLst/>
                        </a:rPr>
                        <a:t>Empleo en economía informal</a:t>
                      </a:r>
                      <a:endParaRPr lang="es-CL"/>
                    </a:p>
                  </a:txBody>
                  <a:tcPr marL="5419" marR="5419" marT="5419" marB="0" anchor="ctr"/>
                </a:tc>
                <a:extLst>
                  <a:ext uri="{0D108BD9-81ED-4DB2-BD59-A6C34878D82A}">
                    <a16:rowId xmlns:a16="http://schemas.microsoft.com/office/drawing/2014/main" val="4010636836"/>
                  </a:ext>
                </a:extLst>
              </a:tr>
              <a:tr h="132474">
                <a:tc vMerge="1">
                  <a:txBody>
                    <a:bodyPr/>
                    <a:lstStyle/>
                    <a:p>
                      <a:endParaRPr lang="es-CL"/>
                    </a:p>
                  </a:txBody>
                  <a:tcPr/>
                </a:tc>
                <a:tc rowSpan="5">
                  <a:txBody>
                    <a:bodyPr/>
                    <a:lstStyle/>
                    <a:p>
                      <a:pPr algn="ctr" fontAlgn="ctr"/>
                      <a:r>
                        <a:rPr lang="es-ES" sz="900" u="none" strike="noStrike" dirty="0">
                          <a:effectLst/>
                        </a:rPr>
                        <a:t>Acceso a educación y capital humano</a:t>
                      </a:r>
                      <a:endParaRPr lang="es-ES" sz="900" b="0" i="0" u="none" strike="noStrike" dirty="0">
                        <a:solidFill>
                          <a:srgbClr val="000000"/>
                        </a:solidFill>
                        <a:effectLst/>
                        <a:latin typeface="Calibri" panose="020F0502020204030204" pitchFamily="34" charset="0"/>
                      </a:endParaRPr>
                    </a:p>
                  </a:txBody>
                  <a:tcPr marL="5419" marR="5419" marT="5419" marB="0" anchor="ctr"/>
                </a:tc>
                <a:tc>
                  <a:txBody>
                    <a:bodyPr/>
                    <a:lstStyle/>
                    <a:p>
                      <a:pPr algn="ctr" fontAlgn="ctr"/>
                      <a:r>
                        <a:rPr lang="es-CL" sz="900" u="none" strike="noStrike">
                          <a:effectLst/>
                        </a:rPr>
                        <a:t>Tasa de alfabetización</a:t>
                      </a:r>
                      <a:endParaRPr lang="es-ES" sz="900" b="0" i="0" u="none" strike="noStrike" dirty="0">
                        <a:solidFill>
                          <a:srgbClr val="000000"/>
                        </a:solidFill>
                        <a:effectLst/>
                        <a:latin typeface="Calibri" panose="020F0502020204030204" pitchFamily="34" charset="0"/>
                      </a:endParaRPr>
                    </a:p>
                  </a:txBody>
                  <a:tcPr marL="5419" marR="5419" marT="5419" marB="0" anchor="ctr"/>
                </a:tc>
                <a:extLst>
                  <a:ext uri="{0D108BD9-81ED-4DB2-BD59-A6C34878D82A}">
                    <a16:rowId xmlns:a16="http://schemas.microsoft.com/office/drawing/2014/main" val="3578173700"/>
                  </a:ext>
                </a:extLst>
              </a:tr>
              <a:tr h="259310">
                <a:tc vMerge="1">
                  <a:txBody>
                    <a:bodyPr/>
                    <a:lstStyle/>
                    <a:p>
                      <a:endParaRPr lang="es-CL"/>
                    </a:p>
                  </a:txBody>
                  <a:tcPr/>
                </a:tc>
                <a:tc vMerge="1">
                  <a:txBody>
                    <a:bodyPr/>
                    <a:lstStyle/>
                    <a:p>
                      <a:endParaRPr lang="es-CL"/>
                    </a:p>
                  </a:txBody>
                  <a:tcPr/>
                </a:tc>
                <a:tc>
                  <a:txBody>
                    <a:bodyPr/>
                    <a:lstStyle/>
                    <a:p>
                      <a:pPr algn="ctr"/>
                      <a:r>
                        <a:rPr lang="es-ES" sz="900" u="none" strike="noStrike">
                          <a:effectLst/>
                        </a:rPr>
                        <a:t>% de población adulta que no ha completado educación primaria</a:t>
                      </a:r>
                      <a:endParaRPr lang="es-CL"/>
                    </a:p>
                  </a:txBody>
                  <a:tcPr marL="5419" marR="5419" marT="5419" marB="0" anchor="ctr"/>
                </a:tc>
                <a:extLst>
                  <a:ext uri="{0D108BD9-81ED-4DB2-BD59-A6C34878D82A}">
                    <a16:rowId xmlns:a16="http://schemas.microsoft.com/office/drawing/2014/main" val="2249261425"/>
                  </a:ext>
                </a:extLst>
              </a:tr>
              <a:tr h="259310">
                <a:tc vMerge="1">
                  <a:txBody>
                    <a:bodyPr/>
                    <a:lstStyle/>
                    <a:p>
                      <a:endParaRPr lang="es-CL"/>
                    </a:p>
                  </a:txBody>
                  <a:tcPr/>
                </a:tc>
                <a:tc vMerge="1">
                  <a:txBody>
                    <a:bodyPr/>
                    <a:lstStyle/>
                    <a:p>
                      <a:endParaRPr lang="es-CL"/>
                    </a:p>
                  </a:txBody>
                  <a:tcPr/>
                </a:tc>
                <a:tc>
                  <a:txBody>
                    <a:bodyPr/>
                    <a:lstStyle/>
                    <a:p>
                      <a:pPr algn="ctr"/>
                      <a:r>
                        <a:rPr lang="es-ES" sz="900" u="none" strike="noStrike">
                          <a:effectLst/>
                        </a:rPr>
                        <a:t>% de población adulta que no ha completado educación secundaria</a:t>
                      </a:r>
                      <a:endParaRPr lang="es-CL"/>
                    </a:p>
                  </a:txBody>
                  <a:tcPr marL="5419" marR="5419" marT="5419" marB="0" anchor="ctr"/>
                </a:tc>
                <a:extLst>
                  <a:ext uri="{0D108BD9-81ED-4DB2-BD59-A6C34878D82A}">
                    <a16:rowId xmlns:a16="http://schemas.microsoft.com/office/drawing/2014/main" val="1901862049"/>
                  </a:ext>
                </a:extLst>
              </a:tr>
              <a:tr h="386146">
                <a:tc vMerge="1">
                  <a:txBody>
                    <a:bodyPr/>
                    <a:lstStyle/>
                    <a:p>
                      <a:endParaRPr lang="es-CL"/>
                    </a:p>
                  </a:txBody>
                  <a:tcPr/>
                </a:tc>
                <a:tc vMerge="1">
                  <a:txBody>
                    <a:bodyPr/>
                    <a:lstStyle/>
                    <a:p>
                      <a:endParaRPr lang="es-CL"/>
                    </a:p>
                  </a:txBody>
                  <a:tcPr/>
                </a:tc>
                <a:tc>
                  <a:txBody>
                    <a:bodyPr/>
                    <a:lstStyle/>
                    <a:p>
                      <a:pPr algn="ctr"/>
                      <a:r>
                        <a:rPr lang="es-ES" sz="900" u="none" strike="noStrike" dirty="0">
                          <a:effectLst/>
                        </a:rPr>
                        <a:t>% de niños en edad de educación secundaria matriculados en educación secundaria</a:t>
                      </a:r>
                      <a:endParaRPr lang="es-CL" dirty="0"/>
                    </a:p>
                  </a:txBody>
                  <a:tcPr marL="5419" marR="5419" marT="5419" marB="0" anchor="ctr"/>
                </a:tc>
                <a:extLst>
                  <a:ext uri="{0D108BD9-81ED-4DB2-BD59-A6C34878D82A}">
                    <a16:rowId xmlns:a16="http://schemas.microsoft.com/office/drawing/2014/main" val="3365581989"/>
                  </a:ext>
                </a:extLst>
              </a:tr>
              <a:tr h="259310">
                <a:tc vMerge="1">
                  <a:txBody>
                    <a:bodyPr/>
                    <a:lstStyle/>
                    <a:p>
                      <a:endParaRPr lang="es-CL"/>
                    </a:p>
                  </a:txBody>
                  <a:tcPr/>
                </a:tc>
                <a:tc vMerge="1">
                  <a:txBody>
                    <a:bodyPr/>
                    <a:lstStyle/>
                    <a:p>
                      <a:endParaRPr lang="es-CL"/>
                    </a:p>
                  </a:txBody>
                  <a:tcPr/>
                </a:tc>
                <a:tc>
                  <a:txBody>
                    <a:bodyPr/>
                    <a:lstStyle/>
                    <a:p>
                      <a:pPr algn="ctr"/>
                      <a:r>
                        <a:rPr lang="es-ES" sz="900" u="none" strike="noStrike">
                          <a:effectLst/>
                        </a:rPr>
                        <a:t>% de población entre 18 y 24 años en educación terciaria</a:t>
                      </a:r>
                      <a:endParaRPr lang="es-CL"/>
                    </a:p>
                  </a:txBody>
                  <a:tcPr marL="5419" marR="5419" marT="5419" marB="0" anchor="ctr"/>
                </a:tc>
                <a:extLst>
                  <a:ext uri="{0D108BD9-81ED-4DB2-BD59-A6C34878D82A}">
                    <a16:rowId xmlns:a16="http://schemas.microsoft.com/office/drawing/2014/main" val="3933385936"/>
                  </a:ext>
                </a:extLst>
              </a:tr>
              <a:tr h="132474">
                <a:tc vMerge="1">
                  <a:txBody>
                    <a:bodyPr/>
                    <a:lstStyle/>
                    <a:p>
                      <a:endParaRPr lang="es-CL"/>
                    </a:p>
                  </a:txBody>
                  <a:tcPr/>
                </a:tc>
                <a:tc rowSpan="4">
                  <a:txBody>
                    <a:bodyPr/>
                    <a:lstStyle/>
                    <a:p>
                      <a:pPr algn="ctr" fontAlgn="ctr"/>
                      <a:r>
                        <a:rPr lang="es-CL" sz="900" u="none" strike="noStrike">
                          <a:effectLst/>
                        </a:rPr>
                        <a:t>Acceso a la salud</a:t>
                      </a:r>
                      <a:endParaRPr lang="es-CL" sz="900" b="0" i="0" u="none" strike="noStrike">
                        <a:solidFill>
                          <a:srgbClr val="000000"/>
                        </a:solidFill>
                        <a:effectLst/>
                        <a:latin typeface="Calibri" panose="020F0502020204030204" pitchFamily="34" charset="0"/>
                      </a:endParaRPr>
                    </a:p>
                  </a:txBody>
                  <a:tcPr marL="5419" marR="5419" marT="5419" marB="0" anchor="ctr"/>
                </a:tc>
                <a:tc>
                  <a:txBody>
                    <a:bodyPr/>
                    <a:lstStyle/>
                    <a:p>
                      <a:pPr algn="ctr" fontAlgn="ctr"/>
                      <a:r>
                        <a:rPr lang="es-ES" sz="900" u="none" strike="noStrike" dirty="0">
                          <a:effectLst/>
                        </a:rPr>
                        <a:t>Esperanza de vida al nacer (en años)</a:t>
                      </a:r>
                      <a:endParaRPr lang="es-CL" sz="900" b="0" i="0" u="none" strike="noStrike" dirty="0">
                        <a:solidFill>
                          <a:srgbClr val="000000"/>
                        </a:solidFill>
                        <a:effectLst/>
                        <a:latin typeface="Calibri" panose="020F0502020204030204" pitchFamily="34" charset="0"/>
                      </a:endParaRPr>
                    </a:p>
                  </a:txBody>
                  <a:tcPr marL="5419" marR="5419" marT="5419" marB="0" anchor="ctr"/>
                </a:tc>
                <a:extLst>
                  <a:ext uri="{0D108BD9-81ED-4DB2-BD59-A6C34878D82A}">
                    <a16:rowId xmlns:a16="http://schemas.microsoft.com/office/drawing/2014/main" val="3526720702"/>
                  </a:ext>
                </a:extLst>
              </a:tr>
              <a:tr h="259310">
                <a:tc vMerge="1">
                  <a:txBody>
                    <a:bodyPr/>
                    <a:lstStyle/>
                    <a:p>
                      <a:endParaRPr lang="es-CL"/>
                    </a:p>
                  </a:txBody>
                  <a:tcPr/>
                </a:tc>
                <a:tc vMerge="1">
                  <a:txBody>
                    <a:bodyPr/>
                    <a:lstStyle/>
                    <a:p>
                      <a:endParaRPr lang="es-CL"/>
                    </a:p>
                  </a:txBody>
                  <a:tcPr/>
                </a:tc>
                <a:tc>
                  <a:txBody>
                    <a:bodyPr/>
                    <a:lstStyle/>
                    <a:p>
                      <a:pPr algn="ctr"/>
                      <a:r>
                        <a:rPr lang="es-CL" sz="900" u="none" strike="noStrike">
                          <a:effectLst/>
                        </a:rPr>
                        <a:t>Tasa de mortalidad infantil (por 1000 nacidos vivos)</a:t>
                      </a:r>
                      <a:endParaRPr lang="es-CL"/>
                    </a:p>
                  </a:txBody>
                  <a:tcPr marL="5419" marR="5419" marT="5419" marB="0" anchor="ctr"/>
                </a:tc>
                <a:extLst>
                  <a:ext uri="{0D108BD9-81ED-4DB2-BD59-A6C34878D82A}">
                    <a16:rowId xmlns:a16="http://schemas.microsoft.com/office/drawing/2014/main" val="369276494"/>
                  </a:ext>
                </a:extLst>
              </a:tr>
              <a:tr h="259310">
                <a:tc vMerge="1">
                  <a:txBody>
                    <a:bodyPr/>
                    <a:lstStyle/>
                    <a:p>
                      <a:endParaRPr lang="es-CL"/>
                    </a:p>
                  </a:txBody>
                  <a:tcPr/>
                </a:tc>
                <a:tc vMerge="1">
                  <a:txBody>
                    <a:bodyPr/>
                    <a:lstStyle/>
                    <a:p>
                      <a:endParaRPr lang="es-CL"/>
                    </a:p>
                  </a:txBody>
                  <a:tcPr/>
                </a:tc>
                <a:tc>
                  <a:txBody>
                    <a:bodyPr/>
                    <a:lstStyle/>
                    <a:p>
                      <a:pPr algn="ctr"/>
                      <a:r>
                        <a:rPr lang="es-ES" sz="900" u="none" strike="noStrike">
                          <a:effectLst/>
                        </a:rPr>
                        <a:t>Tasa de mortalidad bajo 5 años (por 1000)</a:t>
                      </a:r>
                      <a:endParaRPr lang="es-CL"/>
                    </a:p>
                  </a:txBody>
                  <a:tcPr marL="5419" marR="5419" marT="5419" marB="0" anchor="ctr"/>
                </a:tc>
                <a:extLst>
                  <a:ext uri="{0D108BD9-81ED-4DB2-BD59-A6C34878D82A}">
                    <a16:rowId xmlns:a16="http://schemas.microsoft.com/office/drawing/2014/main" val="3283656492"/>
                  </a:ext>
                </a:extLst>
              </a:tr>
              <a:tr h="386146">
                <a:tc vMerge="1">
                  <a:txBody>
                    <a:bodyPr/>
                    <a:lstStyle/>
                    <a:p>
                      <a:endParaRPr lang="es-CL"/>
                    </a:p>
                  </a:txBody>
                  <a:tcPr/>
                </a:tc>
                <a:tc vMerge="1">
                  <a:txBody>
                    <a:bodyPr/>
                    <a:lstStyle/>
                    <a:p>
                      <a:endParaRPr lang="es-CL"/>
                    </a:p>
                  </a:txBody>
                  <a:tcPr/>
                </a:tc>
                <a:tc>
                  <a:txBody>
                    <a:bodyPr/>
                    <a:lstStyle/>
                    <a:p>
                      <a:pPr algn="ctr"/>
                      <a:r>
                        <a:rPr lang="es-CL" sz="900" u="none" strike="noStrike">
                          <a:effectLst/>
                        </a:rPr>
                        <a:t>Nacimientos atendidos por equipo médico especializado (% respecto al total)</a:t>
                      </a:r>
                      <a:endParaRPr lang="es-CL"/>
                    </a:p>
                  </a:txBody>
                  <a:tcPr marL="5419" marR="5419" marT="5419" marB="0" anchor="ctr"/>
                </a:tc>
                <a:extLst>
                  <a:ext uri="{0D108BD9-81ED-4DB2-BD59-A6C34878D82A}">
                    <a16:rowId xmlns:a16="http://schemas.microsoft.com/office/drawing/2014/main" val="3149379647"/>
                  </a:ext>
                </a:extLst>
              </a:tr>
              <a:tr h="259310">
                <a:tc vMerge="1">
                  <a:txBody>
                    <a:bodyPr/>
                    <a:lstStyle/>
                    <a:p>
                      <a:endParaRPr lang="es-CL"/>
                    </a:p>
                  </a:txBody>
                  <a:tcPr/>
                </a:tc>
                <a:tc>
                  <a:txBody>
                    <a:bodyPr/>
                    <a:lstStyle/>
                    <a:p>
                      <a:pPr algn="ctr" fontAlgn="ctr"/>
                      <a:r>
                        <a:rPr lang="es-CL" sz="900" u="none" strike="noStrike">
                          <a:effectLst/>
                        </a:rPr>
                        <a:t>Acceso a la tecnología</a:t>
                      </a:r>
                      <a:endParaRPr lang="es-CL" sz="900" b="0" i="0" u="none" strike="noStrike">
                        <a:solidFill>
                          <a:srgbClr val="000000"/>
                        </a:solidFill>
                        <a:effectLst/>
                        <a:latin typeface="Calibri" panose="020F0502020204030204" pitchFamily="34" charset="0"/>
                      </a:endParaRPr>
                    </a:p>
                  </a:txBody>
                  <a:tcPr marL="5419" marR="5419" marT="5419" marB="0" anchor="ctr"/>
                </a:tc>
                <a:tc>
                  <a:txBody>
                    <a:bodyPr/>
                    <a:lstStyle/>
                    <a:p>
                      <a:pPr algn="ctr" fontAlgn="ctr"/>
                      <a:r>
                        <a:rPr lang="es-ES" sz="900" u="none" strike="noStrike">
                          <a:effectLst/>
                        </a:rPr>
                        <a:t>% de hogares con acceso a internet de banda ancha</a:t>
                      </a:r>
                      <a:endParaRPr lang="es-CL" sz="900" b="0" i="0" u="none" strike="noStrike">
                        <a:solidFill>
                          <a:srgbClr val="000000"/>
                        </a:solidFill>
                        <a:effectLst/>
                        <a:latin typeface="Calibri" panose="020F0502020204030204" pitchFamily="34" charset="0"/>
                      </a:endParaRPr>
                    </a:p>
                  </a:txBody>
                  <a:tcPr marL="5419" marR="5419" marT="5419" marB="0" anchor="ctr"/>
                </a:tc>
                <a:extLst>
                  <a:ext uri="{0D108BD9-81ED-4DB2-BD59-A6C34878D82A}">
                    <a16:rowId xmlns:a16="http://schemas.microsoft.com/office/drawing/2014/main" val="3275171082"/>
                  </a:ext>
                </a:extLst>
              </a:tr>
              <a:tr h="132474">
                <a:tc rowSpan="3">
                  <a:txBody>
                    <a:bodyPr/>
                    <a:lstStyle/>
                    <a:p>
                      <a:pPr algn="ctr" fontAlgn="ctr"/>
                      <a:r>
                        <a:rPr lang="es-ES" sz="900" u="none" strike="noStrike" dirty="0">
                          <a:effectLst/>
                        </a:rPr>
                        <a:t>Homogeneidad Étnica y Cultural (diversidad)</a:t>
                      </a:r>
                      <a:endParaRPr lang="es-ES" sz="900" b="0" i="0" u="none" strike="noStrike" dirty="0">
                        <a:solidFill>
                          <a:srgbClr val="000000"/>
                        </a:solidFill>
                        <a:effectLst/>
                        <a:latin typeface="Calibri" panose="020F0502020204030204" pitchFamily="34" charset="0"/>
                      </a:endParaRPr>
                    </a:p>
                  </a:txBody>
                  <a:tcPr marL="5419" marR="5419" marT="5419" marB="0" anchor="ctr"/>
                </a:tc>
                <a:tc rowSpan="3">
                  <a:txBody>
                    <a:bodyPr/>
                    <a:lstStyle/>
                    <a:p>
                      <a:pPr algn="ctr" fontAlgn="ctr"/>
                      <a:r>
                        <a:rPr lang="es-CL" sz="900" u="none" strike="noStrike">
                          <a:effectLst/>
                        </a:rPr>
                        <a:t>-</a:t>
                      </a:r>
                      <a:endParaRPr lang="es-CL" sz="900" b="0" i="0" u="none" strike="noStrike">
                        <a:solidFill>
                          <a:srgbClr val="000000"/>
                        </a:solidFill>
                        <a:effectLst/>
                        <a:latin typeface="Calibri" panose="020F0502020204030204" pitchFamily="34" charset="0"/>
                      </a:endParaRPr>
                    </a:p>
                  </a:txBody>
                  <a:tcPr marL="5419" marR="5419" marT="5419" marB="0" anchor="ctr"/>
                </a:tc>
                <a:tc>
                  <a:txBody>
                    <a:bodyPr/>
                    <a:lstStyle/>
                    <a:p>
                      <a:pPr algn="ctr" fontAlgn="ctr"/>
                      <a:r>
                        <a:rPr lang="es-ES" sz="900" u="none" strike="noStrike">
                          <a:effectLst/>
                        </a:rPr>
                        <a:t>% de extranjeros en la población</a:t>
                      </a:r>
                      <a:endParaRPr lang="es-CL" sz="900" b="0" i="0" u="none" strike="noStrike">
                        <a:solidFill>
                          <a:srgbClr val="000000"/>
                        </a:solidFill>
                        <a:effectLst/>
                        <a:latin typeface="Calibri" panose="020F0502020204030204" pitchFamily="34" charset="0"/>
                      </a:endParaRPr>
                    </a:p>
                  </a:txBody>
                  <a:tcPr marL="5419" marR="5419" marT="5419" marB="0" anchor="ctr"/>
                </a:tc>
                <a:extLst>
                  <a:ext uri="{0D108BD9-81ED-4DB2-BD59-A6C34878D82A}">
                    <a16:rowId xmlns:a16="http://schemas.microsoft.com/office/drawing/2014/main" val="2386720770"/>
                  </a:ext>
                </a:extLst>
              </a:tr>
              <a:tr h="132474">
                <a:tc vMerge="1">
                  <a:txBody>
                    <a:bodyPr/>
                    <a:lstStyle/>
                    <a:p>
                      <a:endParaRPr lang="es-CL"/>
                    </a:p>
                  </a:txBody>
                  <a:tcPr/>
                </a:tc>
                <a:tc vMerge="1">
                  <a:txBody>
                    <a:bodyPr/>
                    <a:lstStyle/>
                    <a:p>
                      <a:endParaRPr lang="es-CL"/>
                    </a:p>
                  </a:txBody>
                  <a:tcPr/>
                </a:tc>
                <a:tc>
                  <a:txBody>
                    <a:bodyPr/>
                    <a:lstStyle/>
                    <a:p>
                      <a:pPr algn="ctr"/>
                      <a:r>
                        <a:rPr lang="es-CL" sz="900" u="none" strike="noStrike">
                          <a:effectLst/>
                        </a:rPr>
                        <a:t>Índice de fraccionamiento étnico </a:t>
                      </a:r>
                      <a:endParaRPr lang="es-CL"/>
                    </a:p>
                  </a:txBody>
                  <a:tcPr marL="5419" marR="5419" marT="5419" marB="0" anchor="ctr"/>
                </a:tc>
                <a:extLst>
                  <a:ext uri="{0D108BD9-81ED-4DB2-BD59-A6C34878D82A}">
                    <a16:rowId xmlns:a16="http://schemas.microsoft.com/office/drawing/2014/main" val="2322310890"/>
                  </a:ext>
                </a:extLst>
              </a:tr>
              <a:tr h="132474">
                <a:tc vMerge="1">
                  <a:txBody>
                    <a:bodyPr/>
                    <a:lstStyle/>
                    <a:p>
                      <a:endParaRPr lang="es-CL"/>
                    </a:p>
                  </a:txBody>
                  <a:tcPr/>
                </a:tc>
                <a:tc vMerge="1">
                  <a:txBody>
                    <a:bodyPr/>
                    <a:lstStyle/>
                    <a:p>
                      <a:endParaRPr lang="es-CL"/>
                    </a:p>
                  </a:txBody>
                  <a:tcPr/>
                </a:tc>
                <a:tc>
                  <a:txBody>
                    <a:bodyPr/>
                    <a:lstStyle/>
                    <a:p>
                      <a:pPr algn="ctr"/>
                      <a:r>
                        <a:rPr lang="es-CL" sz="900" u="none" strike="noStrike" dirty="0">
                          <a:effectLst/>
                        </a:rPr>
                        <a:t>País es oficialmente </a:t>
                      </a:r>
                      <a:r>
                        <a:rPr lang="es-CL" sz="900" u="none" strike="noStrike" dirty="0" err="1">
                          <a:effectLst/>
                        </a:rPr>
                        <a:t>bi</a:t>
                      </a:r>
                      <a:r>
                        <a:rPr lang="es-CL" sz="900" u="none" strike="noStrike" dirty="0">
                          <a:effectLst/>
                        </a:rPr>
                        <a:t> o multilingüe</a:t>
                      </a:r>
                      <a:endParaRPr lang="es-CL" dirty="0"/>
                    </a:p>
                  </a:txBody>
                  <a:tcPr marL="5419" marR="5419" marT="5419" marB="0" anchor="ctr"/>
                </a:tc>
                <a:extLst>
                  <a:ext uri="{0D108BD9-81ED-4DB2-BD59-A6C34878D82A}">
                    <a16:rowId xmlns:a16="http://schemas.microsoft.com/office/drawing/2014/main" val="3349122330"/>
                  </a:ext>
                </a:extLst>
              </a:tr>
              <a:tr h="259310">
                <a:tc rowSpan="4">
                  <a:txBody>
                    <a:bodyPr/>
                    <a:lstStyle/>
                    <a:p>
                      <a:pPr algn="ctr" fontAlgn="ctr"/>
                      <a:r>
                        <a:rPr lang="es-CL" sz="900" u="none" strike="noStrike" dirty="0">
                          <a:effectLst/>
                        </a:rPr>
                        <a:t>Participación y pertenencia</a:t>
                      </a:r>
                      <a:endParaRPr lang="es-CL" sz="900" b="0" i="0" u="none" strike="noStrike" dirty="0">
                        <a:solidFill>
                          <a:srgbClr val="000000"/>
                        </a:solidFill>
                        <a:effectLst/>
                        <a:latin typeface="Calibri" panose="020F0502020204030204" pitchFamily="34" charset="0"/>
                      </a:endParaRPr>
                    </a:p>
                  </a:txBody>
                  <a:tcPr marL="5419" marR="5419" marT="5419" marB="0" anchor="ctr"/>
                </a:tc>
                <a:tc gridSpan="2">
                  <a:txBody>
                    <a:bodyPr/>
                    <a:lstStyle/>
                    <a:p>
                      <a:pPr algn="ctr" fontAlgn="ctr"/>
                      <a:r>
                        <a:rPr lang="es-ES" sz="900" u="none" strike="noStrike" dirty="0">
                          <a:effectLst/>
                        </a:rPr>
                        <a:t>Confianza (generalizada, en instituciones y en grupos). Propuesta en base a WVS</a:t>
                      </a:r>
                      <a:endParaRPr lang="es-ES" sz="900" b="0" i="0" u="none" strike="noStrike" dirty="0">
                        <a:solidFill>
                          <a:srgbClr val="000000"/>
                        </a:solidFill>
                        <a:effectLst/>
                        <a:latin typeface="Calibri" panose="020F0502020204030204" pitchFamily="34" charset="0"/>
                      </a:endParaRPr>
                    </a:p>
                  </a:txBody>
                  <a:tcPr marL="5419" marR="5419" marT="5419" marB="0" anchor="ctr"/>
                </a:tc>
                <a:tc hMerge="1">
                  <a:txBody>
                    <a:bodyPr/>
                    <a:lstStyle/>
                    <a:p>
                      <a:endParaRPr lang="es-CL"/>
                    </a:p>
                  </a:txBody>
                  <a:tcPr/>
                </a:tc>
                <a:extLst>
                  <a:ext uri="{0D108BD9-81ED-4DB2-BD59-A6C34878D82A}">
                    <a16:rowId xmlns:a16="http://schemas.microsoft.com/office/drawing/2014/main" val="1014118938"/>
                  </a:ext>
                </a:extLst>
              </a:tr>
              <a:tr h="132474">
                <a:tc vMerge="1">
                  <a:txBody>
                    <a:bodyPr/>
                    <a:lstStyle/>
                    <a:p>
                      <a:endParaRPr lang="es-CL"/>
                    </a:p>
                  </a:txBody>
                  <a:tcPr/>
                </a:tc>
                <a:tc rowSpan="3">
                  <a:txBody>
                    <a:bodyPr/>
                    <a:lstStyle/>
                    <a:p>
                      <a:pPr algn="ctr" fontAlgn="ctr"/>
                      <a:r>
                        <a:rPr lang="es-CL" sz="900" u="none" strike="noStrike" dirty="0">
                          <a:effectLst/>
                        </a:rPr>
                        <a:t>Participación y solidaridad</a:t>
                      </a:r>
                      <a:endParaRPr lang="es-CL" sz="900" b="0" i="0" u="none" strike="noStrike" dirty="0">
                        <a:solidFill>
                          <a:srgbClr val="000000"/>
                        </a:solidFill>
                        <a:effectLst/>
                        <a:latin typeface="Calibri" panose="020F0502020204030204" pitchFamily="34" charset="0"/>
                      </a:endParaRPr>
                    </a:p>
                  </a:txBody>
                  <a:tcPr marL="5419" marR="5419" marT="5419" marB="0" anchor="ctr"/>
                </a:tc>
                <a:tc>
                  <a:txBody>
                    <a:bodyPr/>
                    <a:lstStyle/>
                    <a:p>
                      <a:pPr algn="ctr" fontAlgn="ctr"/>
                      <a:r>
                        <a:rPr lang="es-CL" sz="900" u="none" strike="noStrike">
                          <a:effectLst/>
                        </a:rPr>
                        <a:t>Participación electoral</a:t>
                      </a:r>
                      <a:endParaRPr lang="es-CL" sz="900" b="0" i="0" u="none" strike="noStrike">
                        <a:solidFill>
                          <a:srgbClr val="000000"/>
                        </a:solidFill>
                        <a:effectLst/>
                        <a:latin typeface="Calibri" panose="020F0502020204030204" pitchFamily="34" charset="0"/>
                      </a:endParaRPr>
                    </a:p>
                  </a:txBody>
                  <a:tcPr marL="5419" marR="5419" marT="5419" marB="0" anchor="ctr"/>
                </a:tc>
                <a:extLst>
                  <a:ext uri="{0D108BD9-81ED-4DB2-BD59-A6C34878D82A}">
                    <a16:rowId xmlns:a16="http://schemas.microsoft.com/office/drawing/2014/main" val="3574704778"/>
                  </a:ext>
                </a:extLst>
              </a:tr>
              <a:tr h="259310">
                <a:tc vMerge="1">
                  <a:txBody>
                    <a:bodyPr/>
                    <a:lstStyle/>
                    <a:p>
                      <a:endParaRPr lang="es-CL"/>
                    </a:p>
                  </a:txBody>
                  <a:tcPr/>
                </a:tc>
                <a:tc vMerge="1">
                  <a:txBody>
                    <a:bodyPr/>
                    <a:lstStyle/>
                    <a:p>
                      <a:endParaRPr lang="es-CL"/>
                    </a:p>
                  </a:txBody>
                  <a:tcPr/>
                </a:tc>
                <a:tc>
                  <a:txBody>
                    <a:bodyPr/>
                    <a:lstStyle/>
                    <a:p>
                      <a:pPr algn="ctr"/>
                      <a:r>
                        <a:rPr lang="es-ES" sz="900" u="none" strike="noStrike">
                          <a:effectLst/>
                        </a:rPr>
                        <a:t>Membresía activa/inactiva en organizaciones voluntarias</a:t>
                      </a:r>
                      <a:endParaRPr lang="es-CL"/>
                    </a:p>
                  </a:txBody>
                  <a:tcPr marL="5419" marR="5419" marT="5419" marB="0" anchor="ctr"/>
                </a:tc>
                <a:extLst>
                  <a:ext uri="{0D108BD9-81ED-4DB2-BD59-A6C34878D82A}">
                    <a16:rowId xmlns:a16="http://schemas.microsoft.com/office/drawing/2014/main" val="1382843790"/>
                  </a:ext>
                </a:extLst>
              </a:tr>
              <a:tr h="132474">
                <a:tc vMerge="1">
                  <a:txBody>
                    <a:bodyPr/>
                    <a:lstStyle/>
                    <a:p>
                      <a:endParaRPr lang="es-CL"/>
                    </a:p>
                  </a:txBody>
                  <a:tcPr/>
                </a:tc>
                <a:tc vMerge="1">
                  <a:txBody>
                    <a:bodyPr/>
                    <a:lstStyle/>
                    <a:p>
                      <a:endParaRPr lang="es-CL"/>
                    </a:p>
                  </a:txBody>
                  <a:tcPr/>
                </a:tc>
                <a:tc>
                  <a:txBody>
                    <a:bodyPr/>
                    <a:lstStyle/>
                    <a:p>
                      <a:pPr algn="ctr"/>
                      <a:r>
                        <a:rPr lang="es-CL" sz="900" u="none" strike="noStrike" dirty="0">
                          <a:effectLst/>
                        </a:rPr>
                        <a:t>Donaciones de caridad</a:t>
                      </a:r>
                      <a:endParaRPr lang="es-CL" dirty="0"/>
                    </a:p>
                  </a:txBody>
                  <a:tcPr marL="5419" marR="5419" marT="5419" marB="0" anchor="ctr"/>
                </a:tc>
                <a:extLst>
                  <a:ext uri="{0D108BD9-81ED-4DB2-BD59-A6C34878D82A}">
                    <a16:rowId xmlns:a16="http://schemas.microsoft.com/office/drawing/2014/main" val="3048481374"/>
                  </a:ext>
                </a:extLst>
              </a:tr>
            </a:tbl>
          </a:graphicData>
        </a:graphic>
      </p:graphicFrame>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18" name="Tabla 17">
            <a:extLst>
              <a:ext uri="{FF2B5EF4-FFF2-40B4-BE49-F238E27FC236}">
                <a16:creationId xmlns:a16="http://schemas.microsoft.com/office/drawing/2014/main" id="{5C701737-51C1-4A40-B2E3-2242B0D238F2}"/>
              </a:ext>
            </a:extLst>
          </p:cNvPr>
          <p:cNvGraphicFramePr>
            <a:graphicFrameLocks noGrp="1"/>
          </p:cNvGraphicFramePr>
          <p:nvPr/>
        </p:nvGraphicFramePr>
        <p:xfrm>
          <a:off x="6194427" y="2026033"/>
          <a:ext cx="5672895" cy="4695440"/>
        </p:xfrm>
        <a:graphic>
          <a:graphicData uri="http://schemas.openxmlformats.org/drawingml/2006/table">
            <a:tbl>
              <a:tblPr firstRow="1">
                <a:tableStyleId>{073A0DAA-6AF3-43AB-8588-CEC1D06C72B9}</a:tableStyleId>
              </a:tblPr>
              <a:tblGrid>
                <a:gridCol w="1349373">
                  <a:extLst>
                    <a:ext uri="{9D8B030D-6E8A-4147-A177-3AD203B41FA5}">
                      <a16:colId xmlns:a16="http://schemas.microsoft.com/office/drawing/2014/main" val="145610872"/>
                    </a:ext>
                  </a:extLst>
                </a:gridCol>
                <a:gridCol w="4323522">
                  <a:extLst>
                    <a:ext uri="{9D8B030D-6E8A-4147-A177-3AD203B41FA5}">
                      <a16:colId xmlns:a16="http://schemas.microsoft.com/office/drawing/2014/main" val="2539529184"/>
                    </a:ext>
                  </a:extLst>
                </a:gridCol>
              </a:tblGrid>
              <a:tr h="201378">
                <a:tc>
                  <a:txBody>
                    <a:bodyPr/>
                    <a:lstStyle/>
                    <a:p>
                      <a:pPr algn="ctr" fontAlgn="ctr"/>
                      <a:r>
                        <a:rPr lang="es-CL" sz="900" u="none" strike="noStrike">
                          <a:effectLst/>
                        </a:rPr>
                        <a:t>Dimensión</a:t>
                      </a:r>
                      <a:endParaRPr lang="es-CL" sz="9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CL" sz="900" u="none" strike="noStrike">
                          <a:effectLst/>
                        </a:rPr>
                        <a:t>Indicador</a:t>
                      </a:r>
                      <a:endParaRPr lang="es-CL" sz="9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3940658"/>
                  </a:ext>
                </a:extLst>
              </a:tr>
              <a:tr h="201378">
                <a:tc rowSpan="3">
                  <a:txBody>
                    <a:bodyPr/>
                    <a:lstStyle/>
                    <a:p>
                      <a:pPr algn="ctr" fontAlgn="ctr"/>
                      <a:r>
                        <a:rPr lang="en-US" sz="900" u="none" strike="noStrike">
                          <a:effectLst/>
                        </a:rPr>
                        <a:t>Belonging: Shared values, identification with Australia, trust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u="none" strike="noStrike" dirty="0">
                          <a:effectLst/>
                        </a:rPr>
                        <a:t>To what extent do you take pride in the Australian way for life?</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72917373"/>
                  </a:ext>
                </a:extLst>
              </a:tr>
              <a:tr h="201378">
                <a:tc vMerge="1">
                  <a:txBody>
                    <a:bodyPr/>
                    <a:lstStyle/>
                    <a:p>
                      <a:endParaRPr lang="es-CL"/>
                    </a:p>
                  </a:txBody>
                  <a:tcPr/>
                </a:tc>
                <a:tc>
                  <a:txBody>
                    <a:bodyPr/>
                    <a:lstStyle/>
                    <a:p>
                      <a:pPr algn="ctr" fontAlgn="b"/>
                      <a:r>
                        <a:rPr lang="en-US" sz="900" u="none" strike="noStrike" dirty="0">
                          <a:effectLst/>
                        </a:rPr>
                        <a:t>To what extent do you have a sense of belongingness to Australia?</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1383598"/>
                  </a:ext>
                </a:extLst>
              </a:tr>
              <a:tr h="201378">
                <a:tc vMerge="1">
                  <a:txBody>
                    <a:bodyPr/>
                    <a:lstStyle/>
                    <a:p>
                      <a:endParaRPr lang="es-CL"/>
                    </a:p>
                  </a:txBody>
                  <a:tcPr/>
                </a:tc>
                <a:tc>
                  <a:txBody>
                    <a:bodyPr/>
                    <a:lstStyle/>
                    <a:p>
                      <a:pPr algn="ctr" fontAlgn="b"/>
                      <a:r>
                        <a:rPr lang="en-US" sz="900" u="none" strike="noStrike" dirty="0">
                          <a:effectLst/>
                        </a:rPr>
                        <a:t>In the modern world, maintaining the Australian way of life is important.</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9855756"/>
                  </a:ext>
                </a:extLst>
              </a:tr>
              <a:tr h="348384">
                <a:tc rowSpan="3">
                  <a:txBody>
                    <a:bodyPr/>
                    <a:lstStyle/>
                    <a:p>
                      <a:pPr algn="ctr" fontAlgn="ctr"/>
                      <a:r>
                        <a:rPr lang="en-US" sz="900" u="none" strike="noStrike" dirty="0">
                          <a:effectLst/>
                        </a:rPr>
                        <a:t>Social justice and equity: Evaluation of national policies.</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u="none" strike="noStrike" dirty="0">
                          <a:effectLst/>
                        </a:rPr>
                        <a:t>People living on low incomes in Australia receive enough financial support from the government.</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8410376"/>
                  </a:ext>
                </a:extLst>
              </a:tr>
              <a:tr h="348384">
                <a:tc vMerge="1">
                  <a:txBody>
                    <a:bodyPr/>
                    <a:lstStyle/>
                    <a:p>
                      <a:endParaRPr lang="es-CL"/>
                    </a:p>
                  </a:txBody>
                  <a:tcPr/>
                </a:tc>
                <a:tc>
                  <a:txBody>
                    <a:bodyPr/>
                    <a:lstStyle/>
                    <a:p>
                      <a:pPr algn="ctr" fontAlgn="b"/>
                      <a:r>
                        <a:rPr lang="en-US" sz="900" u="none" strike="noStrike" dirty="0">
                          <a:effectLst/>
                        </a:rPr>
                        <a:t>In Australia today, the gap between those with high incomes and those with low incomes is too large.</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9015069"/>
                  </a:ext>
                </a:extLst>
              </a:tr>
              <a:tr h="348384">
                <a:tc vMerge="1">
                  <a:txBody>
                    <a:bodyPr/>
                    <a:lstStyle/>
                    <a:p>
                      <a:endParaRPr lang="es-CL"/>
                    </a:p>
                  </a:txBody>
                  <a:tcPr/>
                </a:tc>
                <a:tc>
                  <a:txBody>
                    <a:bodyPr/>
                    <a:lstStyle/>
                    <a:p>
                      <a:pPr algn="ctr" fontAlgn="b"/>
                      <a:r>
                        <a:rPr lang="en-US" sz="900" u="none" strike="noStrike" dirty="0">
                          <a:effectLst/>
                        </a:rPr>
                        <a:t>Australia is a land of economic opportunity where in the long run, hard work brings a better life.</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36363955"/>
                  </a:ext>
                </a:extLst>
              </a:tr>
              <a:tr h="201378">
                <a:tc rowSpan="5">
                  <a:txBody>
                    <a:bodyPr/>
                    <a:lstStyle/>
                    <a:p>
                      <a:pPr algn="ctr" fontAlgn="ctr"/>
                      <a:r>
                        <a:rPr lang="en-US" sz="900" u="none" strike="noStrike">
                          <a:effectLst/>
                        </a:rPr>
                        <a:t>Participation: Voluntary work, political and co-operative involvement.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u="none" strike="noStrike" dirty="0">
                          <a:effectLst/>
                        </a:rPr>
                        <a:t>Voted in an election in the last three years or so.</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334782"/>
                  </a:ext>
                </a:extLst>
              </a:tr>
              <a:tr h="201378">
                <a:tc vMerge="1">
                  <a:txBody>
                    <a:bodyPr/>
                    <a:lstStyle/>
                    <a:p>
                      <a:endParaRPr lang="es-CL"/>
                    </a:p>
                  </a:txBody>
                  <a:tcPr/>
                </a:tc>
                <a:tc>
                  <a:txBody>
                    <a:bodyPr/>
                    <a:lstStyle/>
                    <a:p>
                      <a:pPr algn="ctr" fontAlgn="b"/>
                      <a:r>
                        <a:rPr lang="en-US" sz="900" u="none" strike="noStrike" dirty="0">
                          <a:effectLst/>
                        </a:rPr>
                        <a:t>Signed a petition in the last three years or so.</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8098315"/>
                  </a:ext>
                </a:extLst>
              </a:tr>
              <a:tr h="348384">
                <a:tc vMerge="1">
                  <a:txBody>
                    <a:bodyPr/>
                    <a:lstStyle/>
                    <a:p>
                      <a:endParaRPr lang="es-CL"/>
                    </a:p>
                  </a:txBody>
                  <a:tcPr/>
                </a:tc>
                <a:tc>
                  <a:txBody>
                    <a:bodyPr/>
                    <a:lstStyle/>
                    <a:p>
                      <a:pPr algn="ctr" fontAlgn="b"/>
                      <a:r>
                        <a:rPr lang="en-US" sz="900" u="none" strike="noStrike" dirty="0">
                          <a:effectLst/>
                        </a:rPr>
                        <a:t>Written or spoken to a federal or state Member of Parliament over the last three years or so.</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8208884"/>
                  </a:ext>
                </a:extLst>
              </a:tr>
              <a:tr h="201378">
                <a:tc vMerge="1">
                  <a:txBody>
                    <a:bodyPr/>
                    <a:lstStyle/>
                    <a:p>
                      <a:endParaRPr lang="es-CL"/>
                    </a:p>
                  </a:txBody>
                  <a:tcPr/>
                </a:tc>
                <a:tc>
                  <a:txBody>
                    <a:bodyPr/>
                    <a:lstStyle/>
                    <a:p>
                      <a:pPr algn="ctr" fontAlgn="b"/>
                      <a:r>
                        <a:rPr lang="en-US" sz="900" u="none" strike="noStrike" dirty="0">
                          <a:effectLst/>
                        </a:rPr>
                        <a:t>Joined a boycott of a product or company over the last three years or so.</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6561966"/>
                  </a:ext>
                </a:extLst>
              </a:tr>
              <a:tr h="201378">
                <a:tc vMerge="1">
                  <a:txBody>
                    <a:bodyPr/>
                    <a:lstStyle/>
                    <a:p>
                      <a:endParaRPr lang="es-CL"/>
                    </a:p>
                  </a:txBody>
                  <a:tcPr/>
                </a:tc>
                <a:tc>
                  <a:txBody>
                    <a:bodyPr/>
                    <a:lstStyle/>
                    <a:p>
                      <a:pPr algn="ctr" fontAlgn="b"/>
                      <a:r>
                        <a:rPr lang="en-US" sz="900" u="none" strike="noStrike" dirty="0">
                          <a:effectLst/>
                        </a:rPr>
                        <a:t>Attended a political meeting over the last three years or so.</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19476287"/>
                  </a:ext>
                </a:extLst>
              </a:tr>
              <a:tr h="201378">
                <a:tc rowSpan="4">
                  <a:txBody>
                    <a:bodyPr/>
                    <a:lstStyle/>
                    <a:p>
                      <a:pPr algn="ctr" fontAlgn="ctr"/>
                      <a:r>
                        <a:rPr lang="en-US" sz="900" u="none" strike="noStrike">
                          <a:effectLst/>
                        </a:rPr>
                        <a:t>Acceptance and rejection, legitimacy: Experience of discrimination, attitudes towards minorities and newcomers.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u="none" strike="noStrike" dirty="0">
                          <a:effectLst/>
                        </a:rPr>
                        <a:t>Accepting immigrants from many different countries makes Australia stronger.</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0510170"/>
                  </a:ext>
                </a:extLst>
              </a:tr>
              <a:tr h="348384">
                <a:tc vMerge="1">
                  <a:txBody>
                    <a:bodyPr/>
                    <a:lstStyle/>
                    <a:p>
                      <a:endParaRPr lang="es-CL"/>
                    </a:p>
                  </a:txBody>
                  <a:tcPr/>
                </a:tc>
                <a:tc>
                  <a:txBody>
                    <a:bodyPr/>
                    <a:lstStyle/>
                    <a:p>
                      <a:pPr algn="ctr" fontAlgn="b"/>
                      <a:r>
                        <a:rPr lang="en-US" sz="900" u="none" strike="noStrike" dirty="0">
                          <a:effectLst/>
                        </a:rPr>
                        <a:t>Ethnic Minorities should be given government assistance to maintain their customs and traditions.</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6598527"/>
                  </a:ext>
                </a:extLst>
              </a:tr>
              <a:tr h="201378">
                <a:tc vMerge="1">
                  <a:txBody>
                    <a:bodyPr/>
                    <a:lstStyle/>
                    <a:p>
                      <a:endParaRPr lang="es-CL"/>
                    </a:p>
                  </a:txBody>
                  <a:tcPr/>
                </a:tc>
                <a:tc>
                  <a:txBody>
                    <a:bodyPr/>
                    <a:lstStyle/>
                    <a:p>
                      <a:pPr algn="ctr" fontAlgn="b"/>
                      <a:r>
                        <a:rPr lang="en-US" sz="900" u="none" strike="noStrike" dirty="0">
                          <a:effectLst/>
                        </a:rPr>
                        <a:t>In three or four years, do you think Australia will be … (better/worse)</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2781474"/>
                  </a:ext>
                </a:extLst>
              </a:tr>
              <a:tr h="443032">
                <a:tc vMerge="1">
                  <a:txBody>
                    <a:bodyPr/>
                    <a:lstStyle/>
                    <a:p>
                      <a:endParaRPr lang="es-CL"/>
                    </a:p>
                  </a:txBody>
                  <a:tcPr/>
                </a:tc>
                <a:tc>
                  <a:txBody>
                    <a:bodyPr/>
                    <a:lstStyle/>
                    <a:p>
                      <a:pPr algn="ctr" fontAlgn="b"/>
                      <a:r>
                        <a:rPr lang="en-US" sz="900" u="none" strike="noStrike" dirty="0">
                          <a:effectLst/>
                        </a:rPr>
                        <a:t>Experienced discrimination because of national, ethnic or religious background in the last twelve months.</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0889613"/>
                  </a:ext>
                </a:extLst>
              </a:tr>
              <a:tr h="201378">
                <a:tc rowSpan="2">
                  <a:txBody>
                    <a:bodyPr/>
                    <a:lstStyle/>
                    <a:p>
                      <a:pPr algn="ctr" fontAlgn="ctr"/>
                      <a:r>
                        <a:rPr lang="en-US" sz="900" u="none" strike="noStrike">
                          <a:effectLst/>
                        </a:rPr>
                        <a:t>Worth: Life satisfaction and happiness, future expectations.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u="none" strike="noStrike" dirty="0">
                          <a:effectLst/>
                        </a:rPr>
                        <a:t>How satisfied are you with your present financial situation?</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2247774"/>
                  </a:ext>
                </a:extLst>
              </a:tr>
              <a:tr h="295330">
                <a:tc vMerge="1">
                  <a:txBody>
                    <a:bodyPr/>
                    <a:lstStyle/>
                    <a:p>
                      <a:endParaRPr lang="es-CL"/>
                    </a:p>
                  </a:txBody>
                  <a:tcPr/>
                </a:tc>
                <a:tc>
                  <a:txBody>
                    <a:bodyPr/>
                    <a:lstStyle/>
                    <a:p>
                      <a:pPr algn="ctr" fontAlgn="b"/>
                      <a:r>
                        <a:rPr lang="en-US" sz="900" u="none" strike="noStrike" dirty="0">
                          <a:effectLst/>
                        </a:rPr>
                        <a:t>Taking all things into consideration, would you say that over the last year you have been… (happy/unhappy)</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6787298"/>
                  </a:ext>
                </a:extLst>
              </a:tr>
            </a:tbl>
          </a:graphicData>
        </a:graphic>
      </p:graphicFrame>
    </p:spTree>
    <p:extLst>
      <p:ext uri="{BB962C8B-B14F-4D97-AF65-F5344CB8AC3E}">
        <p14:creationId xmlns:p14="http://schemas.microsoft.com/office/powerpoint/2010/main" val="2121267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9813E891-87DD-4BAD-BF69-93A5C6043090}"/>
              </a:ext>
            </a:extLst>
          </p:cNvPr>
          <p:cNvSpPr>
            <a:spLocks noGrp="1"/>
          </p:cNvSpPr>
          <p:nvPr>
            <p:ph type="title"/>
          </p:nvPr>
        </p:nvSpPr>
        <p:spPr/>
        <p:txBody>
          <a:bodyPr>
            <a:normAutofit/>
          </a:bodyPr>
          <a:lstStyle/>
          <a:p>
            <a:r>
              <a:rPr lang="es-CL" altLang="en-US" sz="4000" b="1" cap="small" dirty="0"/>
              <a:t>Experiencias internacionales estudiadas</a:t>
            </a:r>
            <a:endParaRPr lang="es-CL" sz="4000" dirty="0"/>
          </a:p>
        </p:txBody>
      </p:sp>
      <p:sp>
        <p:nvSpPr>
          <p:cNvPr id="3" name="Marcador de texto 2">
            <a:extLst>
              <a:ext uri="{FF2B5EF4-FFF2-40B4-BE49-F238E27FC236}">
                <a16:creationId xmlns:a16="http://schemas.microsoft.com/office/drawing/2014/main" id="{F496448E-53C9-440D-812E-D3EA8206142E}"/>
              </a:ext>
            </a:extLst>
          </p:cNvPr>
          <p:cNvSpPr>
            <a:spLocks noGrp="1"/>
          </p:cNvSpPr>
          <p:nvPr>
            <p:ph type="body" idx="1"/>
          </p:nvPr>
        </p:nvSpPr>
        <p:spPr>
          <a:xfrm>
            <a:off x="839788" y="1273970"/>
            <a:ext cx="5157787" cy="823912"/>
          </a:xfrm>
        </p:spPr>
        <p:txBody>
          <a:bodyPr/>
          <a:lstStyle/>
          <a:p>
            <a:pPr algn="ctr"/>
            <a:r>
              <a:rPr lang="es-CL" dirty="0"/>
              <a:t>Social </a:t>
            </a:r>
            <a:r>
              <a:rPr lang="es-CL" dirty="0" err="1"/>
              <a:t>Cohesion</a:t>
            </a:r>
            <a:r>
              <a:rPr lang="es-CL" dirty="0"/>
              <a:t> Radar</a:t>
            </a:r>
          </a:p>
        </p:txBody>
      </p:sp>
      <p:sp>
        <p:nvSpPr>
          <p:cNvPr id="2" name="Marcador de contenido 1">
            <a:extLst>
              <a:ext uri="{FF2B5EF4-FFF2-40B4-BE49-F238E27FC236}">
                <a16:creationId xmlns:a16="http://schemas.microsoft.com/office/drawing/2014/main" id="{2A6BD480-CA6E-461B-9CB7-BD53878448DA}"/>
              </a:ext>
            </a:extLst>
          </p:cNvPr>
          <p:cNvSpPr>
            <a:spLocks noGrp="1"/>
          </p:cNvSpPr>
          <p:nvPr>
            <p:ph sz="half" idx="2"/>
          </p:nvPr>
        </p:nvSpPr>
        <p:spPr/>
        <p:txBody>
          <a:bodyPr>
            <a:normAutofit/>
          </a:bodyPr>
          <a:lstStyle/>
          <a:p>
            <a:endParaRPr lang="es-ES" dirty="0"/>
          </a:p>
          <a:p>
            <a:endParaRPr lang="es-CL" dirty="0"/>
          </a:p>
        </p:txBody>
      </p:sp>
      <p:sp>
        <p:nvSpPr>
          <p:cNvPr id="4" name="Marcador de texto 3">
            <a:extLst>
              <a:ext uri="{FF2B5EF4-FFF2-40B4-BE49-F238E27FC236}">
                <a16:creationId xmlns:a16="http://schemas.microsoft.com/office/drawing/2014/main" id="{E1050FED-A3FF-42DD-933C-E228F201F35A}"/>
              </a:ext>
            </a:extLst>
          </p:cNvPr>
          <p:cNvSpPr>
            <a:spLocks noGrp="1"/>
          </p:cNvSpPr>
          <p:nvPr>
            <p:ph type="body" sz="quarter" idx="3"/>
          </p:nvPr>
        </p:nvSpPr>
        <p:spPr>
          <a:xfrm>
            <a:off x="6172200" y="1273970"/>
            <a:ext cx="5183188" cy="823912"/>
          </a:xfrm>
        </p:spPr>
        <p:txBody>
          <a:bodyPr/>
          <a:lstStyle/>
          <a:p>
            <a:pPr algn="ctr"/>
            <a:r>
              <a:rPr lang="es-CL" dirty="0" err="1"/>
              <a:t>Civic</a:t>
            </a:r>
            <a:r>
              <a:rPr lang="es-CL" dirty="0"/>
              <a:t> </a:t>
            </a:r>
            <a:r>
              <a:rPr lang="es-CL" dirty="0" err="1"/>
              <a:t>Engagement</a:t>
            </a:r>
            <a:r>
              <a:rPr lang="es-CL" dirty="0"/>
              <a:t> and Social </a:t>
            </a:r>
            <a:r>
              <a:rPr lang="es-CL" dirty="0" err="1"/>
              <a:t>Cohesion</a:t>
            </a:r>
            <a:endParaRPr lang="es-CL" dirty="0"/>
          </a:p>
        </p:txBody>
      </p:sp>
      <p:graphicFrame>
        <p:nvGraphicFramePr>
          <p:cNvPr id="13" name="Marcador de contenido 12">
            <a:extLst>
              <a:ext uri="{FF2B5EF4-FFF2-40B4-BE49-F238E27FC236}">
                <a16:creationId xmlns:a16="http://schemas.microsoft.com/office/drawing/2014/main" id="{43607F7D-5E1C-40B9-8D69-A4EA3A79E315}"/>
              </a:ext>
            </a:extLst>
          </p:cNvPr>
          <p:cNvGraphicFramePr>
            <a:graphicFrameLocks noGrp="1"/>
          </p:cNvGraphicFramePr>
          <p:nvPr>
            <p:ph sz="quarter" idx="4"/>
          </p:nvPr>
        </p:nvGraphicFramePr>
        <p:xfrm>
          <a:off x="862014" y="2508009"/>
          <a:ext cx="5183188" cy="3308700"/>
        </p:xfrm>
        <a:graphic>
          <a:graphicData uri="http://schemas.openxmlformats.org/drawingml/2006/table">
            <a:tbl>
              <a:tblPr firstRow="1">
                <a:tableStyleId>{073A0DAA-6AF3-43AB-8588-CEC1D06C72B9}</a:tableStyleId>
              </a:tblPr>
              <a:tblGrid>
                <a:gridCol w="2591594">
                  <a:extLst>
                    <a:ext uri="{9D8B030D-6E8A-4147-A177-3AD203B41FA5}">
                      <a16:colId xmlns:a16="http://schemas.microsoft.com/office/drawing/2014/main" val="394755619"/>
                    </a:ext>
                  </a:extLst>
                </a:gridCol>
                <a:gridCol w="2591594">
                  <a:extLst>
                    <a:ext uri="{9D8B030D-6E8A-4147-A177-3AD203B41FA5}">
                      <a16:colId xmlns:a16="http://schemas.microsoft.com/office/drawing/2014/main" val="1755427020"/>
                    </a:ext>
                  </a:extLst>
                </a:gridCol>
              </a:tblGrid>
              <a:tr h="330870">
                <a:tc>
                  <a:txBody>
                    <a:bodyPr/>
                    <a:lstStyle/>
                    <a:p>
                      <a:pPr algn="ctr" fontAlgn="b"/>
                      <a:r>
                        <a:rPr lang="es-CL" sz="1600" u="none" strike="noStrike">
                          <a:effectLst/>
                        </a:rPr>
                        <a:t>Dominio</a:t>
                      </a:r>
                      <a:endParaRPr lang="es-CL" sz="1600" b="1" i="0" u="none" strike="noStrike">
                        <a:solidFill>
                          <a:srgbClr val="000000"/>
                        </a:solidFill>
                        <a:effectLst/>
                        <a:latin typeface="Calibri" panose="020F0502020204030204" pitchFamily="34" charset="0"/>
                      </a:endParaRPr>
                    </a:p>
                  </a:txBody>
                  <a:tcPr marL="5522" marR="5522" marT="5522" marB="0" anchor="b"/>
                </a:tc>
                <a:tc>
                  <a:txBody>
                    <a:bodyPr/>
                    <a:lstStyle/>
                    <a:p>
                      <a:pPr algn="ctr" fontAlgn="b"/>
                      <a:r>
                        <a:rPr lang="es-CL" sz="1600" u="none" strike="noStrike">
                          <a:effectLst/>
                        </a:rPr>
                        <a:t>Dimensión</a:t>
                      </a:r>
                      <a:endParaRPr lang="es-CL" sz="1600" b="1" i="0" u="none" strike="noStrike">
                        <a:solidFill>
                          <a:srgbClr val="000000"/>
                        </a:solidFill>
                        <a:effectLst/>
                        <a:latin typeface="Calibri" panose="020F0502020204030204" pitchFamily="34" charset="0"/>
                      </a:endParaRPr>
                    </a:p>
                  </a:txBody>
                  <a:tcPr marL="5522" marR="5522" marT="5522" marB="0" anchor="b"/>
                </a:tc>
                <a:extLst>
                  <a:ext uri="{0D108BD9-81ED-4DB2-BD59-A6C34878D82A}">
                    <a16:rowId xmlns:a16="http://schemas.microsoft.com/office/drawing/2014/main" val="1436486699"/>
                  </a:ext>
                </a:extLst>
              </a:tr>
              <a:tr h="330870">
                <a:tc rowSpan="3">
                  <a:txBody>
                    <a:bodyPr/>
                    <a:lstStyle/>
                    <a:p>
                      <a:pPr algn="ctr" fontAlgn="ctr"/>
                      <a:r>
                        <a:rPr lang="es-CL" sz="1600" u="none" strike="noStrike">
                          <a:effectLst/>
                        </a:rPr>
                        <a:t>1. Social relations</a:t>
                      </a:r>
                      <a:endParaRPr lang="es-CL" sz="1600" b="0" i="0" u="none" strike="noStrike">
                        <a:solidFill>
                          <a:srgbClr val="000000"/>
                        </a:solidFill>
                        <a:effectLst/>
                        <a:latin typeface="Calibri" panose="020F0502020204030204" pitchFamily="34" charset="0"/>
                      </a:endParaRPr>
                    </a:p>
                  </a:txBody>
                  <a:tcPr marL="5522" marR="5522" marT="5522" marB="0" anchor="ctr"/>
                </a:tc>
                <a:tc>
                  <a:txBody>
                    <a:bodyPr/>
                    <a:lstStyle/>
                    <a:p>
                      <a:pPr algn="ctr" fontAlgn="ctr"/>
                      <a:r>
                        <a:rPr lang="es-CL" sz="1600" u="none" strike="noStrike">
                          <a:effectLst/>
                        </a:rPr>
                        <a:t>1.1 Social networks </a:t>
                      </a:r>
                      <a:endParaRPr lang="es-CL" sz="1600" b="0" i="0" u="none" strike="noStrike">
                        <a:solidFill>
                          <a:srgbClr val="000000"/>
                        </a:solidFill>
                        <a:effectLst/>
                        <a:latin typeface="Calibri" panose="020F0502020204030204" pitchFamily="34" charset="0"/>
                      </a:endParaRPr>
                    </a:p>
                  </a:txBody>
                  <a:tcPr marL="5522" marR="5522" marT="5522" marB="0" anchor="ctr"/>
                </a:tc>
                <a:extLst>
                  <a:ext uri="{0D108BD9-81ED-4DB2-BD59-A6C34878D82A}">
                    <a16:rowId xmlns:a16="http://schemas.microsoft.com/office/drawing/2014/main" val="2459943360"/>
                  </a:ext>
                </a:extLst>
              </a:tr>
              <a:tr h="330870">
                <a:tc vMerge="1">
                  <a:txBody>
                    <a:bodyPr/>
                    <a:lstStyle/>
                    <a:p>
                      <a:endParaRPr lang="es-CL"/>
                    </a:p>
                  </a:txBody>
                  <a:tcPr/>
                </a:tc>
                <a:tc>
                  <a:txBody>
                    <a:bodyPr/>
                    <a:lstStyle/>
                    <a:p>
                      <a:pPr algn="ctr" fontAlgn="ctr"/>
                      <a:r>
                        <a:rPr lang="es-CL" sz="1600" u="none" strike="noStrike">
                          <a:effectLst/>
                        </a:rPr>
                        <a:t>1.2 Trust in people</a:t>
                      </a:r>
                      <a:endParaRPr lang="es-CL" sz="1600" b="0" i="0" u="none" strike="noStrike">
                        <a:solidFill>
                          <a:srgbClr val="000000"/>
                        </a:solidFill>
                        <a:effectLst/>
                        <a:latin typeface="Calibri" panose="020F0502020204030204" pitchFamily="34" charset="0"/>
                      </a:endParaRPr>
                    </a:p>
                  </a:txBody>
                  <a:tcPr marL="5522" marR="5522" marT="5522" marB="0" anchor="ctr"/>
                </a:tc>
                <a:extLst>
                  <a:ext uri="{0D108BD9-81ED-4DB2-BD59-A6C34878D82A}">
                    <a16:rowId xmlns:a16="http://schemas.microsoft.com/office/drawing/2014/main" val="750781443"/>
                  </a:ext>
                </a:extLst>
              </a:tr>
              <a:tr h="330870">
                <a:tc vMerge="1">
                  <a:txBody>
                    <a:bodyPr/>
                    <a:lstStyle/>
                    <a:p>
                      <a:endParaRPr lang="es-CL"/>
                    </a:p>
                  </a:txBody>
                  <a:tcPr/>
                </a:tc>
                <a:tc>
                  <a:txBody>
                    <a:bodyPr/>
                    <a:lstStyle/>
                    <a:p>
                      <a:pPr algn="ctr" fontAlgn="ctr"/>
                      <a:r>
                        <a:rPr lang="es-CL" sz="1600" u="none" strike="noStrike">
                          <a:effectLst/>
                        </a:rPr>
                        <a:t>1.3 Acceptance of diversity</a:t>
                      </a:r>
                      <a:endParaRPr lang="es-CL" sz="1600" b="0" i="0" u="none" strike="noStrike">
                        <a:solidFill>
                          <a:srgbClr val="000000"/>
                        </a:solidFill>
                        <a:effectLst/>
                        <a:latin typeface="Calibri" panose="020F0502020204030204" pitchFamily="34" charset="0"/>
                      </a:endParaRPr>
                    </a:p>
                  </a:txBody>
                  <a:tcPr marL="5522" marR="5522" marT="5522" marB="0" anchor="ctr"/>
                </a:tc>
                <a:extLst>
                  <a:ext uri="{0D108BD9-81ED-4DB2-BD59-A6C34878D82A}">
                    <a16:rowId xmlns:a16="http://schemas.microsoft.com/office/drawing/2014/main" val="2599014966"/>
                  </a:ext>
                </a:extLst>
              </a:tr>
              <a:tr h="330870">
                <a:tc rowSpan="3">
                  <a:txBody>
                    <a:bodyPr/>
                    <a:lstStyle/>
                    <a:p>
                      <a:pPr algn="ctr" fontAlgn="ctr"/>
                      <a:r>
                        <a:rPr lang="es-CL" sz="1600" u="none" strike="noStrike">
                          <a:effectLst/>
                        </a:rPr>
                        <a:t>2. Connectedness </a:t>
                      </a:r>
                      <a:endParaRPr lang="es-CL" sz="1600" b="0" i="0" u="none" strike="noStrike">
                        <a:solidFill>
                          <a:srgbClr val="000000"/>
                        </a:solidFill>
                        <a:effectLst/>
                        <a:latin typeface="Calibri" panose="020F0502020204030204" pitchFamily="34" charset="0"/>
                      </a:endParaRPr>
                    </a:p>
                  </a:txBody>
                  <a:tcPr marL="5522" marR="5522" marT="5522" marB="0" anchor="ctr"/>
                </a:tc>
                <a:tc>
                  <a:txBody>
                    <a:bodyPr/>
                    <a:lstStyle/>
                    <a:p>
                      <a:pPr algn="ctr" fontAlgn="ctr"/>
                      <a:r>
                        <a:rPr lang="es-CL" sz="1600" u="none" strike="noStrike">
                          <a:effectLst/>
                        </a:rPr>
                        <a:t>2.1 Identification </a:t>
                      </a:r>
                      <a:endParaRPr lang="es-CL" sz="1600" b="0" i="0" u="none" strike="noStrike">
                        <a:solidFill>
                          <a:srgbClr val="000000"/>
                        </a:solidFill>
                        <a:effectLst/>
                        <a:latin typeface="Calibri" panose="020F0502020204030204" pitchFamily="34" charset="0"/>
                      </a:endParaRPr>
                    </a:p>
                  </a:txBody>
                  <a:tcPr marL="5522" marR="5522" marT="5522" marB="0" anchor="ctr"/>
                </a:tc>
                <a:extLst>
                  <a:ext uri="{0D108BD9-81ED-4DB2-BD59-A6C34878D82A}">
                    <a16:rowId xmlns:a16="http://schemas.microsoft.com/office/drawing/2014/main" val="1604670697"/>
                  </a:ext>
                </a:extLst>
              </a:tr>
              <a:tr h="330870">
                <a:tc vMerge="1">
                  <a:txBody>
                    <a:bodyPr/>
                    <a:lstStyle/>
                    <a:p>
                      <a:endParaRPr lang="es-CL"/>
                    </a:p>
                  </a:txBody>
                  <a:tcPr/>
                </a:tc>
                <a:tc>
                  <a:txBody>
                    <a:bodyPr/>
                    <a:lstStyle/>
                    <a:p>
                      <a:pPr algn="ctr" fontAlgn="ctr"/>
                      <a:r>
                        <a:rPr lang="es-CL" sz="1600" u="none" strike="noStrike">
                          <a:effectLst/>
                        </a:rPr>
                        <a:t>2.2 Trust in institutions</a:t>
                      </a:r>
                      <a:endParaRPr lang="es-CL" sz="1600" b="0" i="0" u="none" strike="noStrike">
                        <a:solidFill>
                          <a:srgbClr val="000000"/>
                        </a:solidFill>
                        <a:effectLst/>
                        <a:latin typeface="Calibri" panose="020F0502020204030204" pitchFamily="34" charset="0"/>
                      </a:endParaRPr>
                    </a:p>
                  </a:txBody>
                  <a:tcPr marL="5522" marR="5522" marT="5522" marB="0" anchor="ctr"/>
                </a:tc>
                <a:extLst>
                  <a:ext uri="{0D108BD9-81ED-4DB2-BD59-A6C34878D82A}">
                    <a16:rowId xmlns:a16="http://schemas.microsoft.com/office/drawing/2014/main" val="3496600611"/>
                  </a:ext>
                </a:extLst>
              </a:tr>
              <a:tr h="330870">
                <a:tc vMerge="1">
                  <a:txBody>
                    <a:bodyPr/>
                    <a:lstStyle/>
                    <a:p>
                      <a:endParaRPr lang="es-CL"/>
                    </a:p>
                  </a:txBody>
                  <a:tcPr/>
                </a:tc>
                <a:tc>
                  <a:txBody>
                    <a:bodyPr/>
                    <a:lstStyle/>
                    <a:p>
                      <a:pPr algn="ctr" fontAlgn="ctr"/>
                      <a:r>
                        <a:rPr lang="es-CL" sz="1600" u="none" strike="noStrike">
                          <a:effectLst/>
                        </a:rPr>
                        <a:t>2.3 Perception of fairness</a:t>
                      </a:r>
                      <a:endParaRPr lang="es-CL" sz="1600" b="0" i="0" u="none" strike="noStrike">
                        <a:solidFill>
                          <a:srgbClr val="000000"/>
                        </a:solidFill>
                        <a:effectLst/>
                        <a:latin typeface="Calibri" panose="020F0502020204030204" pitchFamily="34" charset="0"/>
                      </a:endParaRPr>
                    </a:p>
                  </a:txBody>
                  <a:tcPr marL="5522" marR="5522" marT="5522" marB="0" anchor="ctr"/>
                </a:tc>
                <a:extLst>
                  <a:ext uri="{0D108BD9-81ED-4DB2-BD59-A6C34878D82A}">
                    <a16:rowId xmlns:a16="http://schemas.microsoft.com/office/drawing/2014/main" val="2276809296"/>
                  </a:ext>
                </a:extLst>
              </a:tr>
              <a:tr h="330870">
                <a:tc rowSpan="3">
                  <a:txBody>
                    <a:bodyPr/>
                    <a:lstStyle/>
                    <a:p>
                      <a:pPr algn="ctr" fontAlgn="ctr"/>
                      <a:r>
                        <a:rPr lang="en-US" sz="1600" u="none" strike="noStrike">
                          <a:effectLst/>
                        </a:rPr>
                        <a:t>3. Focus on the common good</a:t>
                      </a:r>
                      <a:endParaRPr lang="en-US" sz="1600" b="0" i="0" u="none" strike="noStrike">
                        <a:solidFill>
                          <a:srgbClr val="000000"/>
                        </a:solidFill>
                        <a:effectLst/>
                        <a:latin typeface="Calibri" panose="020F0502020204030204" pitchFamily="34" charset="0"/>
                      </a:endParaRPr>
                    </a:p>
                  </a:txBody>
                  <a:tcPr marL="5522" marR="5522" marT="5522" marB="0" anchor="ctr"/>
                </a:tc>
                <a:tc>
                  <a:txBody>
                    <a:bodyPr/>
                    <a:lstStyle/>
                    <a:p>
                      <a:pPr algn="ctr" fontAlgn="ctr"/>
                      <a:r>
                        <a:rPr lang="es-CL" sz="1600" u="none" strike="noStrike">
                          <a:effectLst/>
                        </a:rPr>
                        <a:t>3.1 Solidarity and  helpfulness</a:t>
                      </a:r>
                      <a:endParaRPr lang="es-CL" sz="1600" b="0" i="0" u="none" strike="noStrike">
                        <a:solidFill>
                          <a:srgbClr val="000000"/>
                        </a:solidFill>
                        <a:effectLst/>
                        <a:latin typeface="Calibri" panose="020F0502020204030204" pitchFamily="34" charset="0"/>
                      </a:endParaRPr>
                    </a:p>
                  </a:txBody>
                  <a:tcPr marL="5522" marR="5522" marT="5522" marB="0" anchor="ctr"/>
                </a:tc>
                <a:extLst>
                  <a:ext uri="{0D108BD9-81ED-4DB2-BD59-A6C34878D82A}">
                    <a16:rowId xmlns:a16="http://schemas.microsoft.com/office/drawing/2014/main" val="2743859494"/>
                  </a:ext>
                </a:extLst>
              </a:tr>
              <a:tr h="330870">
                <a:tc vMerge="1">
                  <a:txBody>
                    <a:bodyPr/>
                    <a:lstStyle/>
                    <a:p>
                      <a:endParaRPr lang="es-CL"/>
                    </a:p>
                  </a:txBody>
                  <a:tcPr/>
                </a:tc>
                <a:tc>
                  <a:txBody>
                    <a:bodyPr/>
                    <a:lstStyle/>
                    <a:p>
                      <a:pPr algn="ctr" fontAlgn="ctr"/>
                      <a:r>
                        <a:rPr lang="en-US" sz="1600" u="none" strike="noStrike">
                          <a:effectLst/>
                        </a:rPr>
                        <a:t>3.2 Respect for social rules</a:t>
                      </a:r>
                      <a:endParaRPr lang="en-US" sz="1600" b="0" i="0" u="none" strike="noStrike">
                        <a:solidFill>
                          <a:srgbClr val="000000"/>
                        </a:solidFill>
                        <a:effectLst/>
                        <a:latin typeface="Calibri" panose="020F0502020204030204" pitchFamily="34" charset="0"/>
                      </a:endParaRPr>
                    </a:p>
                  </a:txBody>
                  <a:tcPr marL="5522" marR="5522" marT="5522" marB="0" anchor="ctr"/>
                </a:tc>
                <a:extLst>
                  <a:ext uri="{0D108BD9-81ED-4DB2-BD59-A6C34878D82A}">
                    <a16:rowId xmlns:a16="http://schemas.microsoft.com/office/drawing/2014/main" val="2046549830"/>
                  </a:ext>
                </a:extLst>
              </a:tr>
              <a:tr h="330870">
                <a:tc vMerge="1">
                  <a:txBody>
                    <a:bodyPr/>
                    <a:lstStyle/>
                    <a:p>
                      <a:endParaRPr lang="es-CL"/>
                    </a:p>
                  </a:txBody>
                  <a:tcPr/>
                </a:tc>
                <a:tc>
                  <a:txBody>
                    <a:bodyPr/>
                    <a:lstStyle/>
                    <a:p>
                      <a:pPr algn="ctr" fontAlgn="ctr"/>
                      <a:r>
                        <a:rPr lang="es-CL" sz="1600" u="none" strike="noStrike" dirty="0">
                          <a:effectLst/>
                        </a:rPr>
                        <a:t>3.3 </a:t>
                      </a:r>
                      <a:r>
                        <a:rPr lang="es-CL" sz="1600" u="none" strike="noStrike" dirty="0" err="1">
                          <a:effectLst/>
                        </a:rPr>
                        <a:t>Civic</a:t>
                      </a:r>
                      <a:r>
                        <a:rPr lang="es-CL" sz="1600" u="none" strike="noStrike" dirty="0">
                          <a:effectLst/>
                        </a:rPr>
                        <a:t> </a:t>
                      </a:r>
                      <a:r>
                        <a:rPr lang="es-CL" sz="1600" u="none" strike="noStrike" dirty="0" err="1">
                          <a:effectLst/>
                        </a:rPr>
                        <a:t>participation</a:t>
                      </a:r>
                      <a:endParaRPr lang="es-CL" sz="1600" b="0" i="0" u="none" strike="noStrike" dirty="0">
                        <a:solidFill>
                          <a:srgbClr val="000000"/>
                        </a:solidFill>
                        <a:effectLst/>
                        <a:latin typeface="Calibri" panose="020F0502020204030204" pitchFamily="34" charset="0"/>
                      </a:endParaRPr>
                    </a:p>
                  </a:txBody>
                  <a:tcPr marL="5522" marR="5522" marT="5522" marB="0" anchor="ctr"/>
                </a:tc>
                <a:extLst>
                  <a:ext uri="{0D108BD9-81ED-4DB2-BD59-A6C34878D82A}">
                    <a16:rowId xmlns:a16="http://schemas.microsoft.com/office/drawing/2014/main" val="2405409181"/>
                  </a:ext>
                </a:extLst>
              </a:tr>
            </a:tbl>
          </a:graphicData>
        </a:graphic>
      </p:graphicFrame>
      <p:grpSp>
        <p:nvGrpSpPr>
          <p:cNvPr id="6" name="Agrupar 3">
            <a:extLst>
              <a:ext uri="{FF2B5EF4-FFF2-40B4-BE49-F238E27FC236}">
                <a16:creationId xmlns:a16="http://schemas.microsoft.com/office/drawing/2014/main" id="{8B23B33C-B38A-4DCD-A17C-D9E50634DC25}"/>
              </a:ext>
            </a:extLst>
          </p:cNvPr>
          <p:cNvGrpSpPr/>
          <p:nvPr/>
        </p:nvGrpSpPr>
        <p:grpSpPr>
          <a:xfrm>
            <a:off x="913988" y="0"/>
            <a:ext cx="5191000" cy="107999"/>
            <a:chOff x="913988" y="-3775"/>
            <a:chExt cx="5191000" cy="107999"/>
          </a:xfrm>
        </p:grpSpPr>
        <p:sp>
          <p:nvSpPr>
            <p:cNvPr id="8" name="Rectángulo 7">
              <a:extLst>
                <a:ext uri="{FF2B5EF4-FFF2-40B4-BE49-F238E27FC236}">
                  <a16:creationId xmlns:a16="http://schemas.microsoft.com/office/drawing/2014/main" id="{73133638-1350-4350-8CC3-2D1961770A9E}"/>
                </a:ext>
              </a:extLst>
            </p:cNvPr>
            <p:cNvSpPr>
              <a:spLocks/>
            </p:cNvSpPr>
            <p:nvPr/>
          </p:nvSpPr>
          <p:spPr>
            <a:xfrm>
              <a:off x="3515340" y="-3775"/>
              <a:ext cx="1296000" cy="107999"/>
            </a:xfrm>
            <a:prstGeom prst="rect">
              <a:avLst/>
            </a:prstGeom>
            <a:solidFill>
              <a:srgbClr val="7DB1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9" name="Rectángulo 8">
              <a:extLst>
                <a:ext uri="{FF2B5EF4-FFF2-40B4-BE49-F238E27FC236}">
                  <a16:creationId xmlns:a16="http://schemas.microsoft.com/office/drawing/2014/main" id="{71828296-913E-45E9-A59C-E28AD699A088}"/>
                </a:ext>
              </a:extLst>
            </p:cNvPr>
            <p:cNvSpPr>
              <a:spLocks/>
            </p:cNvSpPr>
            <p:nvPr/>
          </p:nvSpPr>
          <p:spPr>
            <a:xfrm>
              <a:off x="4808988" y="-3775"/>
              <a:ext cx="1296000" cy="107999"/>
            </a:xfrm>
            <a:prstGeom prst="rect">
              <a:avLst/>
            </a:prstGeom>
            <a:solidFill>
              <a:srgbClr val="3F72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0" name="Rectángulo 9">
              <a:extLst>
                <a:ext uri="{FF2B5EF4-FFF2-40B4-BE49-F238E27FC236}">
                  <a16:creationId xmlns:a16="http://schemas.microsoft.com/office/drawing/2014/main" id="{1636F0A0-02DA-4F20-B149-D3FD880BA736}"/>
                </a:ext>
              </a:extLst>
            </p:cNvPr>
            <p:cNvSpPr>
              <a:spLocks/>
            </p:cNvSpPr>
            <p:nvPr/>
          </p:nvSpPr>
          <p:spPr>
            <a:xfrm>
              <a:off x="913988" y="-3775"/>
              <a:ext cx="1296000" cy="107999"/>
            </a:xfrm>
            <a:prstGeom prst="rect">
              <a:avLst/>
            </a:prstGeom>
            <a:solidFill>
              <a:srgbClr val="6536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sp>
          <p:nvSpPr>
            <p:cNvPr id="11" name="Rectángulo 10">
              <a:extLst>
                <a:ext uri="{FF2B5EF4-FFF2-40B4-BE49-F238E27FC236}">
                  <a16:creationId xmlns:a16="http://schemas.microsoft.com/office/drawing/2014/main" id="{B72071D1-606A-4E37-8908-FA23441AD06F}"/>
                </a:ext>
              </a:extLst>
            </p:cNvPr>
            <p:cNvSpPr>
              <a:spLocks/>
            </p:cNvSpPr>
            <p:nvPr/>
          </p:nvSpPr>
          <p:spPr>
            <a:xfrm>
              <a:off x="2209800" y="-3775"/>
              <a:ext cx="1296000" cy="107999"/>
            </a:xfrm>
            <a:prstGeom prst="rect">
              <a:avLst/>
            </a:prstGeom>
            <a:solidFill>
              <a:srgbClr val="DEE3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latin typeface="Trebuchet MS"/>
              </a:endParaRPr>
            </a:p>
          </p:txBody>
        </p:sp>
      </p:grpSp>
      <p:pic>
        <p:nvPicPr>
          <p:cNvPr id="12" name="Imagen 11" descr="iso color.png">
            <a:extLst>
              <a:ext uri="{FF2B5EF4-FFF2-40B4-BE49-F238E27FC236}">
                <a16:creationId xmlns:a16="http://schemas.microsoft.com/office/drawing/2014/main" id="{EA04D3C8-EF8F-423C-BC6E-6D6869BE35A9}"/>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l="9386" b="34498"/>
          <a:stretch/>
        </p:blipFill>
        <p:spPr>
          <a:xfrm>
            <a:off x="0" y="6152242"/>
            <a:ext cx="1048624" cy="705757"/>
          </a:xfrm>
          <a:prstGeom prst="rect">
            <a:avLst/>
          </a:prstGeom>
        </p:spPr>
      </p:pic>
      <p:graphicFrame>
        <p:nvGraphicFramePr>
          <p:cNvPr id="16" name="Tabla 15">
            <a:extLst>
              <a:ext uri="{FF2B5EF4-FFF2-40B4-BE49-F238E27FC236}">
                <a16:creationId xmlns:a16="http://schemas.microsoft.com/office/drawing/2014/main" id="{E5D535F4-EAD7-49C2-9315-460740EB6969}"/>
              </a:ext>
            </a:extLst>
          </p:cNvPr>
          <p:cNvGraphicFramePr>
            <a:graphicFrameLocks noGrp="1"/>
          </p:cNvGraphicFramePr>
          <p:nvPr/>
        </p:nvGraphicFramePr>
        <p:xfrm>
          <a:off x="6460124" y="2169403"/>
          <a:ext cx="4607339" cy="4369509"/>
        </p:xfrm>
        <a:graphic>
          <a:graphicData uri="http://schemas.openxmlformats.org/drawingml/2006/table">
            <a:tbl>
              <a:tblPr firstRow="1">
                <a:tableStyleId>{073A0DAA-6AF3-43AB-8588-CEC1D06C72B9}</a:tableStyleId>
              </a:tblPr>
              <a:tblGrid>
                <a:gridCol w="2062922">
                  <a:extLst>
                    <a:ext uri="{9D8B030D-6E8A-4147-A177-3AD203B41FA5}">
                      <a16:colId xmlns:a16="http://schemas.microsoft.com/office/drawing/2014/main" val="1526341343"/>
                    </a:ext>
                  </a:extLst>
                </a:gridCol>
                <a:gridCol w="2544417">
                  <a:extLst>
                    <a:ext uri="{9D8B030D-6E8A-4147-A177-3AD203B41FA5}">
                      <a16:colId xmlns:a16="http://schemas.microsoft.com/office/drawing/2014/main" val="869332352"/>
                    </a:ext>
                  </a:extLst>
                </a:gridCol>
              </a:tblGrid>
              <a:tr h="145045">
                <a:tc>
                  <a:txBody>
                    <a:bodyPr/>
                    <a:lstStyle/>
                    <a:p>
                      <a:pPr algn="ctr" fontAlgn="b"/>
                      <a:r>
                        <a:rPr lang="es-CL" sz="900" u="none" strike="noStrike">
                          <a:effectLst/>
                        </a:rPr>
                        <a:t>Categoría</a:t>
                      </a:r>
                      <a:endParaRPr lang="es-CL" sz="900" b="1"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s-CL" sz="900" u="none" strike="noStrike">
                          <a:effectLst/>
                        </a:rPr>
                        <a:t>Variable</a:t>
                      </a:r>
                      <a:endParaRPr lang="es-CL" sz="900" b="1"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1525685657"/>
                  </a:ext>
                </a:extLst>
              </a:tr>
              <a:tr h="145045">
                <a:tc rowSpan="4">
                  <a:txBody>
                    <a:bodyPr/>
                    <a:lstStyle/>
                    <a:p>
                      <a:pPr algn="ctr" fontAlgn="ctr"/>
                      <a:r>
                        <a:rPr lang="es-CL" sz="900" u="none" strike="noStrike">
                          <a:effectLst/>
                        </a:rPr>
                        <a:t>Political Engagement</a:t>
                      </a:r>
                      <a:endParaRPr lang="es-CL" sz="900" b="0"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s-CL" sz="900" u="none" strike="noStrike">
                          <a:effectLst/>
                        </a:rPr>
                        <a:t>Voted (all levels)</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1372306698"/>
                  </a:ext>
                </a:extLst>
              </a:tr>
              <a:tr h="145045">
                <a:tc vMerge="1">
                  <a:txBody>
                    <a:bodyPr/>
                    <a:lstStyle/>
                    <a:p>
                      <a:endParaRPr lang="es-CL"/>
                    </a:p>
                  </a:txBody>
                  <a:tcPr/>
                </a:tc>
                <a:tc>
                  <a:txBody>
                    <a:bodyPr/>
                    <a:lstStyle/>
                    <a:p>
                      <a:pPr algn="ctr" fontAlgn="b"/>
                      <a:r>
                        <a:rPr lang="es-CL" sz="900" u="none" strike="noStrike">
                          <a:effectLst/>
                        </a:rPr>
                        <a:t>Contacted public official</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1981795279"/>
                  </a:ext>
                </a:extLst>
              </a:tr>
              <a:tr h="145045">
                <a:tc vMerge="1">
                  <a:txBody>
                    <a:bodyPr/>
                    <a:lstStyle/>
                    <a:p>
                      <a:endParaRPr lang="es-CL"/>
                    </a:p>
                  </a:txBody>
                  <a:tcPr/>
                </a:tc>
                <a:tc>
                  <a:txBody>
                    <a:bodyPr/>
                    <a:lstStyle/>
                    <a:p>
                      <a:pPr algn="ctr" fontAlgn="b"/>
                      <a:r>
                        <a:rPr lang="es-CL" sz="900" u="none" strike="noStrike">
                          <a:effectLst/>
                        </a:rPr>
                        <a:t>Discussed politics</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686684425"/>
                  </a:ext>
                </a:extLst>
              </a:tr>
              <a:tr h="145045">
                <a:tc vMerge="1">
                  <a:txBody>
                    <a:bodyPr/>
                    <a:lstStyle/>
                    <a:p>
                      <a:endParaRPr lang="es-CL"/>
                    </a:p>
                  </a:txBody>
                  <a:tcPr/>
                </a:tc>
                <a:tc>
                  <a:txBody>
                    <a:bodyPr/>
                    <a:lstStyle/>
                    <a:p>
                      <a:pPr algn="ctr" fontAlgn="b"/>
                      <a:r>
                        <a:rPr lang="es-CL" sz="900" u="none" strike="noStrike">
                          <a:effectLst/>
                        </a:rPr>
                        <a:t>….</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575367327"/>
                  </a:ext>
                </a:extLst>
              </a:tr>
              <a:tr h="145045">
                <a:tc rowSpan="4">
                  <a:txBody>
                    <a:bodyPr/>
                    <a:lstStyle/>
                    <a:p>
                      <a:pPr algn="ctr" fontAlgn="ctr"/>
                      <a:r>
                        <a:rPr lang="es-CL" sz="900" u="none" strike="noStrike">
                          <a:effectLst/>
                        </a:rPr>
                        <a:t>Nonpolitical Engagement</a:t>
                      </a:r>
                      <a:endParaRPr lang="es-CL" sz="900" b="0"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s-CL" sz="900" u="none" strike="noStrike">
                          <a:effectLst/>
                        </a:rPr>
                        <a:t>Member of commercial association</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017390063"/>
                  </a:ext>
                </a:extLst>
              </a:tr>
              <a:tr h="145045">
                <a:tc vMerge="1">
                  <a:txBody>
                    <a:bodyPr/>
                    <a:lstStyle/>
                    <a:p>
                      <a:endParaRPr lang="es-CL"/>
                    </a:p>
                  </a:txBody>
                  <a:tcPr/>
                </a:tc>
                <a:tc>
                  <a:txBody>
                    <a:bodyPr/>
                    <a:lstStyle/>
                    <a:p>
                      <a:pPr algn="ctr" fontAlgn="b"/>
                      <a:r>
                        <a:rPr lang="es-CL" sz="900" u="none" strike="noStrike">
                          <a:effectLst/>
                        </a:rPr>
                        <a:t>Member of civic association</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874994217"/>
                  </a:ext>
                </a:extLst>
              </a:tr>
              <a:tr h="145045">
                <a:tc vMerge="1">
                  <a:txBody>
                    <a:bodyPr/>
                    <a:lstStyle/>
                    <a:p>
                      <a:endParaRPr lang="es-CL"/>
                    </a:p>
                  </a:txBody>
                  <a:tcPr/>
                </a:tc>
                <a:tc>
                  <a:txBody>
                    <a:bodyPr/>
                    <a:lstStyle/>
                    <a:p>
                      <a:pPr algn="ctr" fontAlgn="b"/>
                      <a:r>
                        <a:rPr lang="es-CL" sz="900" u="none" strike="noStrike">
                          <a:effectLst/>
                        </a:rPr>
                        <a:t>Member of church</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683367537"/>
                  </a:ext>
                </a:extLst>
              </a:tr>
              <a:tr h="145045">
                <a:tc vMerge="1">
                  <a:txBody>
                    <a:bodyPr/>
                    <a:lstStyle/>
                    <a:p>
                      <a:endParaRPr lang="es-CL"/>
                    </a:p>
                  </a:txBody>
                  <a:tcPr/>
                </a:tc>
                <a:tc>
                  <a:txBody>
                    <a:bodyPr/>
                    <a:lstStyle/>
                    <a:p>
                      <a:pPr algn="ctr" fontAlgn="b"/>
                      <a:r>
                        <a:rPr lang="es-CL" sz="900" u="none" strike="noStrike">
                          <a:effectLst/>
                        </a:rPr>
                        <a:t>…</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694255200"/>
                  </a:ext>
                </a:extLst>
              </a:tr>
              <a:tr h="145045">
                <a:tc rowSpan="3">
                  <a:txBody>
                    <a:bodyPr/>
                    <a:lstStyle/>
                    <a:p>
                      <a:pPr algn="ctr" fontAlgn="ctr"/>
                      <a:r>
                        <a:rPr lang="en-US" sz="900" u="none" strike="noStrike">
                          <a:effectLst/>
                        </a:rPr>
                        <a:t>Cohesion/Connectedness (organizational and nonorganizational; individual versus group)</a:t>
                      </a:r>
                      <a:endParaRPr lang="en-US" sz="900" b="0"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n-US" sz="900" u="none" strike="noStrike">
                          <a:effectLst/>
                        </a:rPr>
                        <a:t>Frequency of interaction with friends/family</a:t>
                      </a:r>
                      <a:endParaRPr lang="en-US"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980484571"/>
                  </a:ext>
                </a:extLst>
              </a:tr>
              <a:tr h="145045">
                <a:tc vMerge="1">
                  <a:txBody>
                    <a:bodyPr/>
                    <a:lstStyle/>
                    <a:p>
                      <a:endParaRPr lang="es-CL"/>
                    </a:p>
                  </a:txBody>
                  <a:tcPr/>
                </a:tc>
                <a:tc>
                  <a:txBody>
                    <a:bodyPr/>
                    <a:lstStyle/>
                    <a:p>
                      <a:pPr algn="ctr" fontAlgn="b"/>
                      <a:r>
                        <a:rPr lang="en-US" sz="900" u="none" strike="noStrike">
                          <a:effectLst/>
                        </a:rPr>
                        <a:t>Friend or family to help out (support network)</a:t>
                      </a:r>
                      <a:endParaRPr lang="en-US"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936971859"/>
                  </a:ext>
                </a:extLst>
              </a:tr>
              <a:tr h="145045">
                <a:tc vMerge="1">
                  <a:txBody>
                    <a:bodyPr/>
                    <a:lstStyle/>
                    <a:p>
                      <a:endParaRPr lang="es-CL"/>
                    </a:p>
                  </a:txBody>
                  <a:tcPr/>
                </a:tc>
                <a:tc>
                  <a:txBody>
                    <a:bodyPr/>
                    <a:lstStyle/>
                    <a:p>
                      <a:pPr algn="ctr" fontAlgn="b"/>
                      <a:r>
                        <a:rPr lang="es-CL" sz="900" u="none" strike="noStrike">
                          <a:effectLst/>
                        </a:rPr>
                        <a:t>…</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666754982"/>
                  </a:ext>
                </a:extLst>
              </a:tr>
              <a:tr h="145045">
                <a:tc rowSpan="3">
                  <a:txBody>
                    <a:bodyPr/>
                    <a:lstStyle/>
                    <a:p>
                      <a:pPr algn="ctr" fontAlgn="ctr"/>
                      <a:r>
                        <a:rPr lang="es-CL" sz="900" u="none" strike="noStrike">
                          <a:effectLst/>
                        </a:rPr>
                        <a:t>Trust</a:t>
                      </a:r>
                      <a:endParaRPr lang="es-CL" sz="900" b="0"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s-CL" sz="900" u="none" strike="noStrike">
                          <a:effectLst/>
                        </a:rPr>
                        <a:t>In neighbors</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652839016"/>
                  </a:ext>
                </a:extLst>
              </a:tr>
              <a:tr h="145045">
                <a:tc vMerge="1">
                  <a:txBody>
                    <a:bodyPr/>
                    <a:lstStyle/>
                    <a:p>
                      <a:endParaRPr lang="es-CL"/>
                    </a:p>
                  </a:txBody>
                  <a:tcPr/>
                </a:tc>
                <a:tc>
                  <a:txBody>
                    <a:bodyPr/>
                    <a:lstStyle/>
                    <a:p>
                      <a:pPr algn="ctr" fontAlgn="b"/>
                      <a:r>
                        <a:rPr lang="es-CL" sz="900" u="none" strike="noStrike">
                          <a:effectLst/>
                        </a:rPr>
                        <a:t>Frequency of exchanging favors</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855217109"/>
                  </a:ext>
                </a:extLst>
              </a:tr>
              <a:tr h="163204">
                <a:tc vMerge="1">
                  <a:txBody>
                    <a:bodyPr/>
                    <a:lstStyle/>
                    <a:p>
                      <a:endParaRPr lang="es-CL"/>
                    </a:p>
                  </a:txBody>
                  <a:tcPr/>
                </a:tc>
                <a:tc>
                  <a:txBody>
                    <a:bodyPr/>
                    <a:lstStyle/>
                    <a:p>
                      <a:pPr algn="ctr" fontAlgn="b"/>
                      <a:r>
                        <a:rPr lang="es-CL" sz="900" u="none" strike="noStrike">
                          <a:effectLst/>
                        </a:rPr>
                        <a:t>…</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1358723383"/>
                  </a:ext>
                </a:extLst>
              </a:tr>
              <a:tr h="145045">
                <a:tc rowSpan="2">
                  <a:txBody>
                    <a:bodyPr/>
                    <a:lstStyle/>
                    <a:p>
                      <a:pPr algn="ctr" fontAlgn="ctr"/>
                      <a:r>
                        <a:rPr lang="es-CL" sz="900" u="none" strike="noStrike">
                          <a:effectLst/>
                        </a:rPr>
                        <a:t>Informed Citizenry</a:t>
                      </a:r>
                      <a:endParaRPr lang="es-CL" sz="900" b="0"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s-CL" sz="900" u="none" strike="noStrike">
                          <a:effectLst/>
                        </a:rPr>
                        <a:t>Frequency of reading newspaper</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718582115"/>
                  </a:ext>
                </a:extLst>
              </a:tr>
              <a:tr h="145045">
                <a:tc vMerge="1">
                  <a:txBody>
                    <a:bodyPr/>
                    <a:lstStyle/>
                    <a:p>
                      <a:endParaRPr lang="es-CL"/>
                    </a:p>
                  </a:txBody>
                  <a:tcPr/>
                </a:tc>
                <a:tc>
                  <a:txBody>
                    <a:bodyPr/>
                    <a:lstStyle/>
                    <a:p>
                      <a:pPr algn="ctr" fontAlgn="b"/>
                      <a:r>
                        <a:rPr lang="es-CL" sz="900" u="none" strike="noStrike">
                          <a:effectLst/>
                        </a:rPr>
                        <a:t>TV, Internet news</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670561066"/>
                  </a:ext>
                </a:extLst>
              </a:tr>
              <a:tr h="145045">
                <a:tc rowSpan="3">
                  <a:txBody>
                    <a:bodyPr/>
                    <a:lstStyle/>
                    <a:p>
                      <a:pPr algn="ctr" fontAlgn="ctr"/>
                      <a:r>
                        <a:rPr lang="es-CL" sz="900" u="none" strike="noStrike">
                          <a:effectLst/>
                        </a:rPr>
                        <a:t>Confidence in Institutions</a:t>
                      </a:r>
                      <a:endParaRPr lang="es-CL" sz="900" b="0"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s-CL" sz="900" u="none" strike="noStrike">
                          <a:effectLst/>
                        </a:rPr>
                        <a:t>Corporations</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4104327802"/>
                  </a:ext>
                </a:extLst>
              </a:tr>
              <a:tr h="145045">
                <a:tc vMerge="1">
                  <a:txBody>
                    <a:bodyPr/>
                    <a:lstStyle/>
                    <a:p>
                      <a:endParaRPr lang="es-CL"/>
                    </a:p>
                  </a:txBody>
                  <a:tcPr/>
                </a:tc>
                <a:tc>
                  <a:txBody>
                    <a:bodyPr/>
                    <a:lstStyle/>
                    <a:p>
                      <a:pPr algn="ctr" fontAlgn="b"/>
                      <a:r>
                        <a:rPr lang="es-CL" sz="900" u="none" strike="noStrike">
                          <a:effectLst/>
                        </a:rPr>
                        <a:t>Media</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1817706618"/>
                  </a:ext>
                </a:extLst>
              </a:tr>
              <a:tr h="145045">
                <a:tc vMerge="1">
                  <a:txBody>
                    <a:bodyPr/>
                    <a:lstStyle/>
                    <a:p>
                      <a:endParaRPr lang="es-CL"/>
                    </a:p>
                  </a:txBody>
                  <a:tcPr/>
                </a:tc>
                <a:tc>
                  <a:txBody>
                    <a:bodyPr/>
                    <a:lstStyle/>
                    <a:p>
                      <a:pPr algn="ctr" fontAlgn="b"/>
                      <a:r>
                        <a:rPr lang="es-CL" sz="900" u="none" strike="noStrike">
                          <a:effectLst/>
                        </a:rPr>
                        <a:t>…</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818670537"/>
                  </a:ext>
                </a:extLst>
              </a:tr>
              <a:tr h="145045">
                <a:tc rowSpan="4">
                  <a:txBody>
                    <a:bodyPr/>
                    <a:lstStyle/>
                    <a:p>
                      <a:pPr algn="ctr" fontAlgn="ctr"/>
                      <a:r>
                        <a:rPr lang="en-US" sz="900" u="none" strike="noStrike">
                          <a:effectLst/>
                        </a:rPr>
                        <a:t>Fairness of Society/Civil Liberties</a:t>
                      </a:r>
                      <a:endParaRPr lang="en-US" sz="900" b="0"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s-CL" sz="900" u="none" strike="noStrike">
                          <a:effectLst/>
                        </a:rPr>
                        <a:t>Arrest patterns (equal treatment)</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738762559"/>
                  </a:ext>
                </a:extLst>
              </a:tr>
              <a:tr h="145045">
                <a:tc vMerge="1">
                  <a:txBody>
                    <a:bodyPr/>
                    <a:lstStyle/>
                    <a:p>
                      <a:endParaRPr lang="es-CL"/>
                    </a:p>
                  </a:txBody>
                  <a:tcPr/>
                </a:tc>
                <a:tc>
                  <a:txBody>
                    <a:bodyPr/>
                    <a:lstStyle/>
                    <a:p>
                      <a:pPr algn="ctr" fontAlgn="b"/>
                      <a:r>
                        <a:rPr lang="es-CL" sz="900" u="none" strike="noStrike">
                          <a:effectLst/>
                        </a:rPr>
                        <a:t>Profiling practices</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003950763"/>
                  </a:ext>
                </a:extLst>
              </a:tr>
              <a:tr h="145045">
                <a:tc vMerge="1">
                  <a:txBody>
                    <a:bodyPr/>
                    <a:lstStyle/>
                    <a:p>
                      <a:endParaRPr lang="es-CL"/>
                    </a:p>
                  </a:txBody>
                  <a:tcPr/>
                </a:tc>
                <a:tc>
                  <a:txBody>
                    <a:bodyPr/>
                    <a:lstStyle/>
                    <a:p>
                      <a:pPr algn="ctr" fontAlgn="b"/>
                      <a:r>
                        <a:rPr lang="es-CL" sz="900" u="none" strike="noStrike">
                          <a:effectLst/>
                        </a:rPr>
                        <a:t>Discrimination</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1388732326"/>
                  </a:ext>
                </a:extLst>
              </a:tr>
              <a:tr h="145045">
                <a:tc vMerge="1">
                  <a:txBody>
                    <a:bodyPr/>
                    <a:lstStyle/>
                    <a:p>
                      <a:endParaRPr lang="es-CL"/>
                    </a:p>
                  </a:txBody>
                  <a:tcPr/>
                </a:tc>
                <a:tc>
                  <a:txBody>
                    <a:bodyPr/>
                    <a:lstStyle/>
                    <a:p>
                      <a:pPr algn="ctr" fontAlgn="b"/>
                      <a:r>
                        <a:rPr lang="es-CL" sz="900" u="none" strike="noStrike">
                          <a:effectLst/>
                        </a:rPr>
                        <a:t>…</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364592148"/>
                  </a:ext>
                </a:extLst>
              </a:tr>
              <a:tr h="145045">
                <a:tc rowSpan="3">
                  <a:txBody>
                    <a:bodyPr/>
                    <a:lstStyle/>
                    <a:p>
                      <a:pPr algn="ctr" fontAlgn="ctr"/>
                      <a:r>
                        <a:rPr lang="es-CL" sz="900" u="none" strike="noStrike">
                          <a:effectLst/>
                        </a:rPr>
                        <a:t>Political Polarization</a:t>
                      </a:r>
                      <a:endParaRPr lang="es-CL" sz="900" b="0"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n-US" sz="900" u="none" strike="noStrike">
                          <a:effectLst/>
                        </a:rPr>
                        <a:t>Percentage of votes along party lines</a:t>
                      </a:r>
                      <a:endParaRPr lang="en-US"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977422169"/>
                  </a:ext>
                </a:extLst>
              </a:tr>
              <a:tr h="145045">
                <a:tc vMerge="1">
                  <a:txBody>
                    <a:bodyPr/>
                    <a:lstStyle/>
                    <a:p>
                      <a:endParaRPr lang="es-CL"/>
                    </a:p>
                  </a:txBody>
                  <a:tcPr/>
                </a:tc>
                <a:tc>
                  <a:txBody>
                    <a:bodyPr/>
                    <a:lstStyle/>
                    <a:p>
                      <a:pPr algn="ctr" fontAlgn="b"/>
                      <a:r>
                        <a:rPr lang="en-US" sz="900" u="none" strike="noStrike">
                          <a:effectLst/>
                        </a:rPr>
                        <a:t>Number of “no compromise” issues</a:t>
                      </a:r>
                      <a:endParaRPr lang="en-US"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866490041"/>
                  </a:ext>
                </a:extLst>
              </a:tr>
              <a:tr h="145045">
                <a:tc vMerge="1">
                  <a:txBody>
                    <a:bodyPr/>
                    <a:lstStyle/>
                    <a:p>
                      <a:endParaRPr lang="es-CL"/>
                    </a:p>
                  </a:txBody>
                  <a:tcPr/>
                </a:tc>
                <a:tc>
                  <a:txBody>
                    <a:bodyPr/>
                    <a:lstStyle/>
                    <a:p>
                      <a:pPr algn="ctr" fontAlgn="b"/>
                      <a:r>
                        <a:rPr lang="en-US" sz="900" u="none" strike="noStrike">
                          <a:effectLst/>
                        </a:rPr>
                        <a:t>Attitudes toward people not in own party</a:t>
                      </a:r>
                      <a:endParaRPr lang="en-US"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1223526033"/>
                  </a:ext>
                </a:extLst>
              </a:tr>
              <a:tr h="145045">
                <a:tc rowSpan="3">
                  <a:txBody>
                    <a:bodyPr/>
                    <a:lstStyle/>
                    <a:p>
                      <a:pPr algn="ctr" fontAlgn="ctr"/>
                      <a:r>
                        <a:rPr lang="es-CL" sz="900" u="none" strike="noStrike">
                          <a:effectLst/>
                        </a:rPr>
                        <a:t>Social Integration</a:t>
                      </a:r>
                      <a:endParaRPr lang="es-CL" sz="900" b="0" i="0" u="none" strike="noStrike">
                        <a:solidFill>
                          <a:srgbClr val="000000"/>
                        </a:solidFill>
                        <a:effectLst/>
                        <a:latin typeface="Calibri" panose="020F0502020204030204" pitchFamily="34" charset="0"/>
                      </a:endParaRPr>
                    </a:p>
                  </a:txBody>
                  <a:tcPr marL="7252" marR="7252" marT="7252" marB="0" anchor="ctr"/>
                </a:tc>
                <a:tc>
                  <a:txBody>
                    <a:bodyPr/>
                    <a:lstStyle/>
                    <a:p>
                      <a:pPr algn="ctr" fontAlgn="b"/>
                      <a:r>
                        <a:rPr lang="es-CL" sz="900" u="none" strike="noStrike">
                          <a:effectLst/>
                        </a:rPr>
                        <a:t>Social mobility</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2625759891"/>
                  </a:ext>
                </a:extLst>
              </a:tr>
              <a:tr h="145045">
                <a:tc vMerge="1">
                  <a:txBody>
                    <a:bodyPr/>
                    <a:lstStyle/>
                    <a:p>
                      <a:endParaRPr lang="es-CL"/>
                    </a:p>
                  </a:txBody>
                  <a:tcPr/>
                </a:tc>
                <a:tc>
                  <a:txBody>
                    <a:bodyPr/>
                    <a:lstStyle/>
                    <a:p>
                      <a:pPr algn="ctr" fontAlgn="b"/>
                      <a:r>
                        <a:rPr lang="es-CL" sz="900" u="none" strike="noStrike">
                          <a:effectLst/>
                        </a:rPr>
                        <a:t>Crime rates</a:t>
                      </a:r>
                      <a:endParaRPr lang="es-CL" sz="9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189140653"/>
                  </a:ext>
                </a:extLst>
              </a:tr>
              <a:tr h="145045">
                <a:tc vMerge="1">
                  <a:txBody>
                    <a:bodyPr/>
                    <a:lstStyle/>
                    <a:p>
                      <a:endParaRPr lang="es-CL"/>
                    </a:p>
                  </a:txBody>
                  <a:tcPr/>
                </a:tc>
                <a:tc>
                  <a:txBody>
                    <a:bodyPr/>
                    <a:lstStyle/>
                    <a:p>
                      <a:pPr algn="ctr" fontAlgn="b"/>
                      <a:r>
                        <a:rPr lang="es-CL" sz="900" u="none" strike="noStrike" dirty="0">
                          <a:effectLst/>
                        </a:rPr>
                        <a:t>…</a:t>
                      </a:r>
                      <a:endParaRPr lang="es-CL" sz="900" b="0" i="0" u="none" strike="noStrike" dirty="0">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53990026"/>
                  </a:ext>
                </a:extLst>
              </a:tr>
            </a:tbl>
          </a:graphicData>
        </a:graphic>
      </p:graphicFrame>
    </p:spTree>
    <p:extLst>
      <p:ext uri="{BB962C8B-B14F-4D97-AF65-F5344CB8AC3E}">
        <p14:creationId xmlns:p14="http://schemas.microsoft.com/office/powerpoint/2010/main" val="30725901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ado 2">
      <a:majorFont>
        <a:latin typeface="Arial Nova Cond"/>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2621</TotalTime>
  <Words>4601</Words>
  <Application>Microsoft Office PowerPoint</Application>
  <PresentationFormat>Panorámica</PresentationFormat>
  <Paragraphs>477</Paragraphs>
  <Slides>42</Slides>
  <Notes>10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42</vt:i4>
      </vt:variant>
    </vt:vector>
  </HeadingPairs>
  <TitlesOfParts>
    <vt:vector size="51" baseType="lpstr">
      <vt:lpstr>Tw Cen MT Condensed</vt:lpstr>
      <vt:lpstr>Microsoft Tai Le</vt:lpstr>
      <vt:lpstr>Palatino Linotype</vt:lpstr>
      <vt:lpstr>Calibri</vt:lpstr>
      <vt:lpstr>Arial Nova Cond</vt:lpstr>
      <vt:lpstr>LMRoman10-Regular</vt:lpstr>
      <vt:lpstr>Arial</vt:lpstr>
      <vt:lpstr>Trebuchet MS</vt:lpstr>
      <vt:lpstr>Tema de Office</vt:lpstr>
      <vt:lpstr>Presentación de PowerPoint</vt:lpstr>
      <vt:lpstr>Desafíos en la medición de la cohesión social en América Latina </vt:lpstr>
      <vt:lpstr>Centro de Estudios del Conflicto y la Cohesión Social (COES) Introducción</vt:lpstr>
      <vt:lpstr>Presentación de PowerPoint</vt:lpstr>
      <vt:lpstr>Centro de Estudios del Conflicto y la Cohesión Social (COES) Diversas instancias para medición de la cohesión y el conflicto social</vt:lpstr>
      <vt:lpstr>Experiencias internacionales estudiadas</vt:lpstr>
      <vt:lpstr>Experiencias internacionales estudiadas</vt:lpstr>
      <vt:lpstr>Experiencias internacionales estudiadas</vt:lpstr>
      <vt:lpstr>Experiencias internacionales estudiadas</vt:lpstr>
      <vt:lpstr>Experiencias internacionales estudiadas</vt:lpstr>
      <vt:lpstr>Estudio Longitudinal Social de Chile</vt:lpstr>
      <vt:lpstr>Encuesta ELSOC Propósito del estudio</vt:lpstr>
      <vt:lpstr>Encuesta ELSOC Aspectos metodológicos</vt:lpstr>
      <vt:lpstr>Encuesta ELSOC Propósito del estudio</vt:lpstr>
      <vt:lpstr>Encuesta ELSOC Dominios y dimensiones de la Cohesión Social</vt:lpstr>
      <vt:lpstr>Encuesta ELSOC Dominios y dimensiones de la Cohesión Social</vt:lpstr>
      <vt:lpstr>Encuesta ELSOC Módulos temáticos</vt:lpstr>
      <vt:lpstr>Encuesta ELSOC Algunos resultados: ¿Con qué frecuencia usted/alguien de su hogar se ha molestado o incomodado por problemas con sus vecinos? </vt:lpstr>
      <vt:lpstr>Encuesta ELSOC Algunos resultados: ¿Cómo cree que evalúan su barrio las personas que viven fuera de su barrio? </vt:lpstr>
      <vt:lpstr>Encuesta ELSOC Algunos resultados</vt:lpstr>
      <vt:lpstr>Presentación de PowerPoint</vt:lpstr>
      <vt:lpstr>Presentación de PowerPoint</vt:lpstr>
      <vt:lpstr>Presentación de PowerPoint</vt:lpstr>
      <vt:lpstr>Presentación de PowerPoint</vt:lpstr>
      <vt:lpstr>Presentación de PowerPoint</vt:lpstr>
      <vt:lpstr>Encuesta ELSOC Estabilidad intertemporal para variables seleccionadas ELSOC</vt:lpstr>
      <vt:lpstr>Observatorio de Cohesión Social</vt:lpstr>
      <vt:lpstr>Observatorio de Cohesión Social</vt:lpstr>
      <vt:lpstr>Observatorio de Cohesión Social Resultados descargables de sitio web</vt:lpstr>
      <vt:lpstr>Observatorio de Cohesión Social Resultados descargables de sitio web</vt:lpstr>
      <vt:lpstr>Observatorio de Conflictos - COES</vt:lpstr>
      <vt:lpstr>Observatorio de Conflictos</vt:lpstr>
      <vt:lpstr>Observatorio de Conflictos</vt:lpstr>
      <vt:lpstr>Observatorio de Conflictos</vt:lpstr>
      <vt:lpstr>Observatorio de Conflictos Resultados generales</vt:lpstr>
      <vt:lpstr>Observatorio de Conflictos Resultados generales</vt:lpstr>
      <vt:lpstr>Observatorio de Conflictos Resultados generales</vt:lpstr>
      <vt:lpstr>Observatorio de Conflictos Resultados generales</vt:lpstr>
      <vt:lpstr>Información disponible públicamente Sitio Web: bit.ly/dataverse_coes </vt:lpstr>
      <vt:lpstr>Presentación de PowerPoint</vt:lpstr>
      <vt:lpstr>Encuesta ELSOC Regiones consideradas</vt:lpstr>
      <vt:lpstr>Encuesta ELSOC Tamaño de ciudades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Nincen Figueroa</dc:creator>
  <cp:lastModifiedBy>JC IS</cp:lastModifiedBy>
  <cp:revision>198</cp:revision>
  <dcterms:created xsi:type="dcterms:W3CDTF">2018-06-08T15:15:18Z</dcterms:created>
  <dcterms:modified xsi:type="dcterms:W3CDTF">2019-11-14T14:15:42Z</dcterms:modified>
</cp:coreProperties>
</file>